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15"/>
  </p:notesMasterIdLst>
  <p:handoutMasterIdLst>
    <p:handoutMasterId r:id="rId16"/>
  </p:handoutMasterIdLst>
  <p:sldIdLst>
    <p:sldId id="280" r:id="rId2"/>
    <p:sldId id="281" r:id="rId3"/>
    <p:sldId id="282" r:id="rId4"/>
    <p:sldId id="283" r:id="rId5"/>
    <p:sldId id="284" r:id="rId6"/>
    <p:sldId id="285" r:id="rId7"/>
    <p:sldId id="286" r:id="rId8"/>
    <p:sldId id="287" r:id="rId9"/>
    <p:sldId id="288" r:id="rId10"/>
    <p:sldId id="289" r:id="rId11"/>
    <p:sldId id="290" r:id="rId12"/>
    <p:sldId id="291" r:id="rId13"/>
    <p:sldId id="292" r:id="rId14"/>
  </p:sldIdLst>
  <p:sldSz cx="9144000" cy="6858000" type="screen4x3"/>
  <p:notesSz cx="9144000" cy="6858000"/>
  <p:custDataLst>
    <p:tags r:id="rId17"/>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14" userDrawn="1">
          <p15:clr>
            <a:srgbClr val="A4A3A4"/>
          </p15:clr>
        </p15:guide>
        <p15:guide id="2" pos="106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33"/>
    <a:srgbClr val="336666"/>
    <a:srgbClr val="46555E"/>
    <a:srgbClr val="5C7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ema Uygulanmış Stil 2 - Vurgu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09" autoAdjust="0"/>
    <p:restoredTop sz="93018" autoAdjust="0"/>
  </p:normalViewPr>
  <p:slideViewPr>
    <p:cSldViewPr showGuides="1">
      <p:cViewPr varScale="1">
        <p:scale>
          <a:sx n="55" d="100"/>
          <a:sy n="55" d="100"/>
        </p:scale>
        <p:origin x="72" y="252"/>
      </p:cViewPr>
      <p:guideLst>
        <p:guide orient="horz" pos="2614"/>
        <p:guide pos="1066"/>
      </p:guideLst>
    </p:cSldViewPr>
  </p:slideViewPr>
  <p:notesTextViewPr>
    <p:cViewPr>
      <p:scale>
        <a:sx n="1" d="1"/>
        <a:sy n="1" d="1"/>
      </p:scale>
      <p:origin x="0" y="0"/>
    </p:cViewPr>
  </p:notesTextViewPr>
  <p:notesViewPr>
    <p:cSldViewPr showGuides="1">
      <p:cViewPr varScale="1">
        <p:scale>
          <a:sx n="113" d="100"/>
          <a:sy n="113" d="100"/>
        </p:scale>
        <p:origin x="2388" y="114"/>
      </p:cViewPr>
      <p:guideLst>
        <p:guide orient="horz" pos="2880"/>
        <p:guide pos="2160"/>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ayt Numarası Yer Tutucusu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98952963-748C-4BC1-B802-37A663DD15B7}" type="slidenum">
              <a:rPr lang="tr-TR" smtClean="0"/>
              <a:pPr/>
              <a:t>‹#›</a:t>
            </a:fld>
            <a:endParaRPr lang="tr-TR"/>
          </a:p>
        </p:txBody>
      </p:sp>
    </p:spTree>
    <p:extLst>
      <p:ext uri="{BB962C8B-B14F-4D97-AF65-F5344CB8AC3E}">
        <p14:creationId xmlns:p14="http://schemas.microsoft.com/office/powerpoint/2010/main" val="1491423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EBED4FB0-E808-468D-9B37-888AE8EED9B9}" type="datetimeFigureOut">
              <a:rPr lang="tr-TR" smtClean="0"/>
              <a:pPr/>
              <a:t>17.05.2021</a:t>
            </a:fld>
            <a:endParaRPr lang="tr-TR"/>
          </a:p>
        </p:txBody>
      </p:sp>
      <p:sp>
        <p:nvSpPr>
          <p:cNvPr id="4" name="Slayt Görüntüsü Yer Tutucusu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08025B4-BE65-44DA-8CBD-19C3DE60281A}" type="slidenum">
              <a:rPr lang="tr-TR" smtClean="0"/>
              <a:pPr/>
              <a:t>‹#›</a:t>
            </a:fld>
            <a:endParaRPr lang="tr-TR"/>
          </a:p>
        </p:txBody>
      </p:sp>
    </p:spTree>
    <p:extLst>
      <p:ext uri="{BB962C8B-B14F-4D97-AF65-F5344CB8AC3E}">
        <p14:creationId xmlns:p14="http://schemas.microsoft.com/office/powerpoint/2010/main" val="369375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08025B4-BE65-44DA-8CBD-19C3DE60281A}" type="slidenum">
              <a:rPr lang="tr-TR" smtClean="0"/>
              <a:pPr/>
              <a:t>5</a:t>
            </a:fld>
            <a:endParaRPr lang="tr-TR"/>
          </a:p>
        </p:txBody>
      </p:sp>
    </p:spTree>
    <p:extLst>
      <p:ext uri="{BB962C8B-B14F-4D97-AF65-F5344CB8AC3E}">
        <p14:creationId xmlns:p14="http://schemas.microsoft.com/office/powerpoint/2010/main" val="25528863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n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rikan\Desktop\yenisablonlar\sunum\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331640" y="2924944"/>
            <a:ext cx="6264696" cy="64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4174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lum_adi">
    <p:spTree>
      <p:nvGrpSpPr>
        <p:cNvPr id="1" name=""/>
        <p:cNvGrpSpPr/>
        <p:nvPr/>
      </p:nvGrpSpPr>
      <p:grpSpPr>
        <a:xfrm>
          <a:off x="0" y="0"/>
          <a:ext cx="0" cy="0"/>
          <a:chOff x="0" y="0"/>
          <a:chExt cx="0" cy="0"/>
        </a:xfrm>
      </p:grpSpPr>
      <p:pic>
        <p:nvPicPr>
          <p:cNvPr id="2050"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2278" y="1240396"/>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Yer Tutucusu 4"/>
          <p:cNvSpPr>
            <a:spLocks noGrp="1"/>
          </p:cNvSpPr>
          <p:nvPr>
            <p:ph type="body" sz="quarter" idx="10" hasCustomPrompt="1"/>
          </p:nvPr>
        </p:nvSpPr>
        <p:spPr>
          <a:xfrm>
            <a:off x="1908176" y="1291837"/>
            <a:ext cx="1800225" cy="346249"/>
          </a:xfrm>
        </p:spPr>
        <p:txBody>
          <a:bodyPr lIns="0" anchor="ctr" anchorCtr="0">
            <a:spAutoFit/>
          </a:bodyPr>
          <a:lstStyle>
            <a:lvl1pPr>
              <a:defRPr sz="1650" b="0">
                <a:solidFill>
                  <a:srgbClr val="003333"/>
                </a:solidFill>
                <a:latin typeface="+mj-lt"/>
                <a:ea typeface="Adobe Fan Heiti Std B" pitchFamily="34" charset="-128"/>
              </a:defRPr>
            </a:lvl1pPr>
          </a:lstStyle>
          <a:p>
            <a:pPr lvl="0"/>
            <a:r>
              <a:rPr lang="tr-TR" dirty="0" smtClean="0"/>
              <a:t>Ünite 9</a:t>
            </a:r>
            <a:endParaRPr lang="tr-TR" dirty="0"/>
          </a:p>
        </p:txBody>
      </p:sp>
      <p:sp>
        <p:nvSpPr>
          <p:cNvPr id="9" name="Metin Yer Tutucusu 8"/>
          <p:cNvSpPr>
            <a:spLocks noGrp="1"/>
          </p:cNvSpPr>
          <p:nvPr>
            <p:ph type="body" sz="quarter" idx="11" hasCustomPrompt="1"/>
          </p:nvPr>
        </p:nvSpPr>
        <p:spPr>
          <a:xfrm>
            <a:off x="1907706" y="1773560"/>
            <a:ext cx="3384376" cy="438582"/>
          </a:xfrm>
          <a:blipFill dpi="0" rotWithShape="1">
            <a:blip r:embed="rId3"/>
            <a:srcRect/>
            <a:stretch>
              <a:fillRect t="80000" b="5000"/>
            </a:stretch>
          </a:blipFill>
        </p:spPr>
        <p:txBody>
          <a:bodyPr wrap="square" lIns="0">
            <a:spAutoFit/>
          </a:bodyPr>
          <a:lstStyle>
            <a:lvl1pPr>
              <a:defRPr sz="2250" b="1">
                <a:solidFill>
                  <a:srgbClr val="003333"/>
                </a:solidFill>
                <a:latin typeface="+mj-lt"/>
                <a:ea typeface="Kozuka Gothic Pr6N B" pitchFamily="34" charset="-128"/>
              </a:defRPr>
            </a:lvl1pPr>
          </a:lstStyle>
          <a:p>
            <a:pPr lvl="0"/>
            <a:r>
              <a:rPr lang="tr-TR" dirty="0" smtClean="0"/>
              <a:t>KONU İSMİ</a:t>
            </a:r>
            <a:endParaRPr lang="tr-TR" dirty="0"/>
          </a:p>
        </p:txBody>
      </p:sp>
      <p:sp>
        <p:nvSpPr>
          <p:cNvPr id="11" name="Metin Yer Tutucusu 8"/>
          <p:cNvSpPr>
            <a:spLocks noGrp="1"/>
          </p:cNvSpPr>
          <p:nvPr>
            <p:ph type="body" sz="quarter" idx="12" hasCustomPrompt="1"/>
          </p:nvPr>
        </p:nvSpPr>
        <p:spPr>
          <a:xfrm>
            <a:off x="1907706" y="2422055"/>
            <a:ext cx="3384376" cy="346249"/>
          </a:xfrm>
          <a:blipFill dpi="0" rotWithShape="1">
            <a:blip r:embed="rId4"/>
            <a:srcRect/>
            <a:stretch>
              <a:fillRect t="40000" r="90000" b="40000"/>
            </a:stretch>
          </a:blipFill>
        </p:spPr>
        <p:txBody>
          <a:bodyPr wrap="square" lIns="360000">
            <a:spAutoFit/>
          </a:bodyPr>
          <a:lstStyle>
            <a:lvl1pPr>
              <a:defRPr sz="1650" b="0">
                <a:solidFill>
                  <a:srgbClr val="003333"/>
                </a:solidFill>
                <a:latin typeface="+mj-lt"/>
                <a:ea typeface="Kozuka Gothic Pr6N B" pitchFamily="34" charset="-128"/>
              </a:defRPr>
            </a:lvl1pPr>
          </a:lstStyle>
          <a:p>
            <a:pPr lvl="0"/>
            <a:r>
              <a:rPr lang="tr-TR" dirty="0" smtClean="0"/>
              <a:t>Yrd. Doç. Dr. …………….</a:t>
            </a:r>
            <a:endParaRPr lang="tr-TR" dirty="0"/>
          </a:p>
        </p:txBody>
      </p:sp>
      <p:sp>
        <p:nvSpPr>
          <p:cNvPr id="12" name="Metin Yer Tutucusu 4"/>
          <p:cNvSpPr>
            <a:spLocks noGrp="1"/>
          </p:cNvSpPr>
          <p:nvPr>
            <p:ph type="body" sz="quarter" idx="13" hasCustomPrompt="1"/>
          </p:nvPr>
        </p:nvSpPr>
        <p:spPr>
          <a:xfrm>
            <a:off x="1907704" y="2971692"/>
            <a:ext cx="5904656" cy="745340"/>
          </a:xfrm>
        </p:spPr>
        <p:txBody>
          <a:bodyPr lIns="0" anchor="ctr" anchorCtr="0">
            <a:noAutofit/>
          </a:bodyPr>
          <a:lstStyle>
            <a:lvl1pPr>
              <a:defRPr sz="1650" b="0" baseline="0">
                <a:solidFill>
                  <a:srgbClr val="336666"/>
                </a:solidFill>
                <a:latin typeface="+mj-lt"/>
                <a:ea typeface="Adobe Fan Heiti Std B" pitchFamily="34" charset="-128"/>
              </a:defRPr>
            </a:lvl1pPr>
          </a:lstStyle>
          <a:p>
            <a:pPr lvl="0"/>
            <a:r>
              <a:rPr lang="tr-TR" dirty="0" smtClean="0"/>
              <a:t>Konu ile ilgili kısa bir giriş cümlesi hocalar tarafında çekim öncesi yazılacak.</a:t>
            </a:r>
          </a:p>
        </p:txBody>
      </p:sp>
    </p:spTree>
    <p:extLst>
      <p:ext uri="{BB962C8B-B14F-4D97-AF65-F5344CB8AC3E}">
        <p14:creationId xmlns:p14="http://schemas.microsoft.com/office/powerpoint/2010/main" val="14484535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nu_bilgileri_giris">
    <p:spTree>
      <p:nvGrpSpPr>
        <p:cNvPr id="1" name=""/>
        <p:cNvGrpSpPr/>
        <p:nvPr/>
      </p:nvGrpSpPr>
      <p:grpSpPr>
        <a:xfrm>
          <a:off x="0" y="0"/>
          <a:ext cx="0" cy="0"/>
          <a:chOff x="0" y="0"/>
          <a:chExt cx="0" cy="0"/>
        </a:xfrm>
      </p:grpSpPr>
      <p:sp>
        <p:nvSpPr>
          <p:cNvPr id="3"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6" name="Metin Yer Tutucusu 5"/>
          <p:cNvSpPr>
            <a:spLocks noGrp="1"/>
          </p:cNvSpPr>
          <p:nvPr>
            <p:ph type="body" sz="quarter" idx="11" hasCustomPrompt="1"/>
          </p:nvPr>
        </p:nvSpPr>
        <p:spPr>
          <a:xfrm>
            <a:off x="1692277" y="672506"/>
            <a:ext cx="7200205" cy="452239"/>
          </a:xfrm>
          <a:blipFill dpi="0" rotWithShape="1">
            <a:blip r:embed="rId3"/>
            <a:srcRect/>
            <a:stretch>
              <a:fillRect t="45000" r="95000" b="35000"/>
            </a:stretch>
          </a:blipFill>
        </p:spPr>
        <p:txBody>
          <a:bodyPr lIns="396000">
            <a:noAutofit/>
          </a:bodyPr>
          <a:lstStyle>
            <a:lvl1pPr>
              <a:defRPr sz="1875" b="1">
                <a:solidFill>
                  <a:srgbClr val="003333"/>
                </a:solidFill>
              </a:defRPr>
            </a:lvl1pPr>
          </a:lstStyle>
          <a:p>
            <a:pPr lvl="0"/>
            <a:r>
              <a:rPr lang="tr-TR" dirty="0" smtClean="0"/>
              <a:t>Alt Başlık</a:t>
            </a:r>
            <a:endParaRPr lang="tr-TR" dirty="0"/>
          </a:p>
        </p:txBody>
      </p:sp>
      <p:sp>
        <p:nvSpPr>
          <p:cNvPr id="11" name="Metin Yer Tutucusu 10"/>
          <p:cNvSpPr>
            <a:spLocks noGrp="1"/>
          </p:cNvSpPr>
          <p:nvPr>
            <p:ph type="body" sz="quarter" idx="12" hasCustomPrompt="1"/>
          </p:nvPr>
        </p:nvSpPr>
        <p:spPr>
          <a:xfrm>
            <a:off x="1692277" y="1138467"/>
            <a:ext cx="7200205" cy="418331"/>
          </a:xfrm>
          <a:blipFill dpi="0" rotWithShape="1">
            <a:blip r:embed="rId4"/>
            <a:srcRect/>
            <a:stretch>
              <a:fillRect t="45000" r="90000" b="35000"/>
            </a:stretch>
          </a:blipFill>
        </p:spPr>
        <p:txBody>
          <a:bodyPr lIns="756000">
            <a:normAutofit/>
          </a:bodyPr>
          <a:lstStyle>
            <a:lvl1pPr>
              <a:defRPr sz="1800" b="1">
                <a:solidFill>
                  <a:srgbClr val="003333"/>
                </a:solidFill>
              </a:defRPr>
            </a:lvl1pPr>
          </a:lstStyle>
          <a:p>
            <a:pPr lvl="0"/>
            <a:r>
              <a:rPr lang="tr-TR" dirty="0" smtClean="0"/>
              <a:t>Alt Küçük Başlık</a:t>
            </a:r>
            <a:endParaRPr lang="tr-TR" dirty="0"/>
          </a:p>
        </p:txBody>
      </p:sp>
      <p:sp>
        <p:nvSpPr>
          <p:cNvPr id="13" name="Metin Yer Tutucusu 12"/>
          <p:cNvSpPr>
            <a:spLocks noGrp="1"/>
          </p:cNvSpPr>
          <p:nvPr>
            <p:ph type="body" sz="quarter" idx="13" hasCustomPrompt="1"/>
          </p:nvPr>
        </p:nvSpPr>
        <p:spPr>
          <a:xfrm>
            <a:off x="1692275" y="1772692"/>
            <a:ext cx="7200900" cy="4392612"/>
          </a:xfrm>
        </p:spPr>
        <p:txBody>
          <a:bodyPr lIns="0">
            <a:normAutofit/>
          </a:bodyPr>
          <a:lstStyle>
            <a:lvl1pPr marL="0" marR="0" indent="0" algn="l" defTabSz="685783" rtl="0" eaLnBrk="1" fontAlgn="auto" latinLnBrk="0" hangingPunct="1">
              <a:lnSpc>
                <a:spcPct val="100000"/>
              </a:lnSpc>
              <a:spcBef>
                <a:spcPct val="20000"/>
              </a:spcBef>
              <a:spcAft>
                <a:spcPts val="0"/>
              </a:spcAft>
              <a:buClrTx/>
              <a:buSzTx/>
              <a:buFont typeface="Arial" pitchFamily="34" charset="0"/>
              <a:buNone/>
              <a:tabLst/>
              <a:defRPr sz="1875" baseline="0">
                <a:solidFill>
                  <a:srgbClr val="003333"/>
                </a:solidFill>
              </a:defRPr>
            </a:lvl1pPr>
            <a:lvl2pPr>
              <a:defRPr>
                <a:solidFill>
                  <a:srgbClr val="003333"/>
                </a:solidFill>
              </a:defRPr>
            </a:lvl2pPr>
            <a:lvl3pPr>
              <a:defRPr>
                <a:solidFill>
                  <a:srgbClr val="003333"/>
                </a:solidFill>
              </a:defRPr>
            </a:lvl3pPr>
            <a:lvl4pPr>
              <a:defRPr>
                <a:solidFill>
                  <a:srgbClr val="003333"/>
                </a:solidFill>
              </a:defRPr>
            </a:lvl4pPr>
            <a:lvl5pPr>
              <a:defRPr>
                <a:solidFill>
                  <a:srgbClr val="003333"/>
                </a:solidFill>
              </a:defRPr>
            </a:lvl5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lang="tr-TR" dirty="0" smtClean="0"/>
          </a:p>
          <a:p>
            <a:pPr lvl="0"/>
            <a:endParaRPr lang="tr-TR" dirty="0" smtClean="0"/>
          </a:p>
        </p:txBody>
      </p:sp>
    </p:spTree>
    <p:extLst>
      <p:ext uri="{BB962C8B-B14F-4D97-AF65-F5344CB8AC3E}">
        <p14:creationId xmlns:p14="http://schemas.microsoft.com/office/powerpoint/2010/main"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ş">
    <p:spTree>
      <p:nvGrpSpPr>
        <p:cNvPr id="1" name=""/>
        <p:cNvGrpSpPr/>
        <p:nvPr/>
      </p:nvGrpSpPr>
      <p:grpSpPr>
        <a:xfrm>
          <a:off x="0" y="0"/>
          <a:ext cx="0" cy="0"/>
          <a:chOff x="0" y="0"/>
          <a:chExt cx="0" cy="0"/>
        </a:xfrm>
      </p:grpSpPr>
      <p:pic>
        <p:nvPicPr>
          <p:cNvPr id="2"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1807" y="1528424"/>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3" name="Metin Yer Tutucusu 4"/>
          <p:cNvSpPr>
            <a:spLocks noGrp="1"/>
          </p:cNvSpPr>
          <p:nvPr>
            <p:ph type="body" sz="quarter" idx="10" hasCustomPrompt="1"/>
          </p:nvPr>
        </p:nvSpPr>
        <p:spPr>
          <a:xfrm>
            <a:off x="1907705" y="1579864"/>
            <a:ext cx="1800225" cy="346249"/>
          </a:xfrm>
        </p:spPr>
        <p:txBody>
          <a:bodyPr lIns="0" anchor="ctr" anchorCtr="0">
            <a:spAutoFit/>
          </a:bodyPr>
          <a:lstStyle>
            <a:lvl1pPr>
              <a:defRPr sz="1650" b="0">
                <a:solidFill>
                  <a:srgbClr val="336666"/>
                </a:solidFill>
                <a:latin typeface="+mj-lt"/>
                <a:ea typeface="Adobe Fan Heiti Std B" pitchFamily="34" charset="-128"/>
              </a:defRPr>
            </a:lvl1pPr>
          </a:lstStyle>
          <a:p>
            <a:pPr lvl="0"/>
            <a:r>
              <a:rPr lang="tr-TR" dirty="0" smtClean="0"/>
              <a:t>Ünite 9</a:t>
            </a:r>
            <a:endParaRPr lang="tr-TR" dirty="0"/>
          </a:p>
        </p:txBody>
      </p:sp>
      <p:sp>
        <p:nvSpPr>
          <p:cNvPr id="4" name="Metin Yer Tutucusu 8"/>
          <p:cNvSpPr>
            <a:spLocks noGrp="1"/>
          </p:cNvSpPr>
          <p:nvPr>
            <p:ph type="body" sz="quarter" idx="11" hasCustomPrompt="1"/>
          </p:nvPr>
        </p:nvSpPr>
        <p:spPr>
          <a:xfrm>
            <a:off x="1907235" y="2061592"/>
            <a:ext cx="3384376" cy="438582"/>
          </a:xfrm>
          <a:blipFill dpi="0" rotWithShape="1">
            <a:blip r:embed="rId3"/>
            <a:srcRect/>
            <a:stretch>
              <a:fillRect t="80000" b="5000"/>
            </a:stretch>
          </a:blipFill>
        </p:spPr>
        <p:txBody>
          <a:bodyPr wrap="square" lIns="0">
            <a:spAutoFit/>
          </a:bodyPr>
          <a:lstStyle>
            <a:lvl1pPr>
              <a:defRPr sz="2250" b="1">
                <a:solidFill>
                  <a:srgbClr val="336666"/>
                </a:solidFill>
                <a:latin typeface="+mj-lt"/>
                <a:ea typeface="Kozuka Gothic Pr6N B" pitchFamily="34" charset="-128"/>
              </a:defRPr>
            </a:lvl1pPr>
          </a:lstStyle>
          <a:p>
            <a:pPr lvl="0"/>
            <a:r>
              <a:rPr lang="tr-TR" dirty="0" smtClean="0"/>
              <a:t>Teşekkürler</a:t>
            </a:r>
            <a:endParaRPr lang="tr-TR" dirty="0"/>
          </a:p>
        </p:txBody>
      </p:sp>
      <p:sp>
        <p:nvSpPr>
          <p:cNvPr id="5" name="Metin Yer Tutucusu 8"/>
          <p:cNvSpPr>
            <a:spLocks noGrp="1"/>
          </p:cNvSpPr>
          <p:nvPr>
            <p:ph type="body" sz="quarter" idx="12" hasCustomPrompt="1"/>
          </p:nvPr>
        </p:nvSpPr>
        <p:spPr>
          <a:xfrm>
            <a:off x="1907235" y="2710087"/>
            <a:ext cx="3384376" cy="346249"/>
          </a:xfrm>
          <a:blipFill dpi="0" rotWithShape="1">
            <a:blip r:embed="rId4"/>
            <a:srcRect/>
            <a:stretch>
              <a:fillRect t="40000" r="90000" b="40000"/>
            </a:stretch>
          </a:blipFill>
        </p:spPr>
        <p:txBody>
          <a:bodyPr wrap="square" lIns="360000">
            <a:spAutoFit/>
          </a:bodyPr>
          <a:lstStyle>
            <a:lvl1pPr>
              <a:defRPr sz="1650" b="0">
                <a:solidFill>
                  <a:srgbClr val="336666"/>
                </a:solidFill>
                <a:latin typeface="+mj-lt"/>
                <a:ea typeface="Kozuka Gothic Pr6N B" pitchFamily="34" charset="-128"/>
              </a:defRPr>
            </a:lvl1pPr>
          </a:lstStyle>
          <a:p>
            <a:pPr lvl="0"/>
            <a:r>
              <a:rPr lang="tr-TR" dirty="0" smtClean="0"/>
              <a:t>Yrd. Doç. Dr. …………….</a:t>
            </a:r>
            <a:endParaRPr lang="tr-TR" dirty="0"/>
          </a:p>
        </p:txBody>
      </p:sp>
    </p:spTree>
    <p:extLst>
      <p:ext uri="{BB962C8B-B14F-4D97-AF65-F5344CB8AC3E}">
        <p14:creationId xmlns:p14="http://schemas.microsoft.com/office/powerpoint/2010/main" val="9728236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531792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ca_bilgileri_slaytı">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7777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pPr marL="0" lvl="0" algn="l" defTabSz="685783" rtl="0" eaLnBrk="1" latinLnBrk="0" hangingPunct="1">
              <a:spcBef>
                <a:spcPct val="0"/>
              </a:spcBef>
              <a:buNone/>
            </a:pPr>
            <a:r>
              <a:rPr lang="tr-TR" dirty="0" smtClean="0"/>
              <a:t>UZEM-ANA BAŞLIK</a:t>
            </a:r>
            <a:endParaRPr lang="tr-TR" dirty="0"/>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dirty="0" smtClean="0"/>
              <a:t>Metin alanımız</a:t>
            </a:r>
            <a:endParaRPr lang="tr-TR" dirty="0"/>
          </a:p>
        </p:txBody>
      </p:sp>
      <p:sp>
        <p:nvSpPr>
          <p:cNvPr id="4" name="Veri Yer Tutucusu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pPr/>
              <a:t>17.05.2021</a:t>
            </a:fld>
            <a:endParaRPr lang="tr-TR"/>
          </a:p>
        </p:txBody>
      </p:sp>
      <p:sp>
        <p:nvSpPr>
          <p:cNvPr id="5" name="Altbilgi Yer Tutucusu 4"/>
          <p:cNvSpPr>
            <a:spLocks noGrp="1"/>
          </p:cNvSpPr>
          <p:nvPr>
            <p:ph type="ftr" sz="quarter" idx="3"/>
          </p:nvPr>
        </p:nvSpPr>
        <p:spPr>
          <a:xfrm>
            <a:off x="3124200" y="635636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6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24066877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iming>
    <p:tnLst>
      <p:par>
        <p:cTn id="1" dur="indefinite" restart="never" nodeType="tmRoot"/>
      </p:par>
    </p:tnLst>
  </p:timing>
  <p:txStyles>
    <p:titleStyle>
      <a:lvl1pPr algn="ctr" defTabSz="685783" rtl="0" eaLnBrk="1" latinLnBrk="0" hangingPunct="1">
        <a:spcBef>
          <a:spcPct val="0"/>
        </a:spcBef>
        <a:buNone/>
        <a:defRPr lang="tr-TR" sz="1650" b="0" kern="1200" dirty="0">
          <a:solidFill>
            <a:srgbClr val="5C7381"/>
          </a:solidFill>
          <a:latin typeface="Myriad Pro" pitchFamily="34" charset="0"/>
          <a:ea typeface="+mn-ea"/>
          <a:cs typeface="+mn-cs"/>
        </a:defRPr>
      </a:lvl1pPr>
    </p:titleStyle>
    <p:bodyStyle>
      <a:lvl1pPr marL="0"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1pPr>
      <a:lvl2pPr marL="342892"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2pPr>
      <a:lvl3pPr marL="685783"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3pPr>
      <a:lvl4pPr marL="1028675"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4pPr>
      <a:lvl5pPr marL="1371566"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tr-T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a:t>
            </a:r>
            <a:r>
              <a:rPr lang="tr-TR" sz="2600" dirty="0"/>
              <a:t>ÇEVRE EMNİYETİ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smtClean="0"/>
              <a:t> </a:t>
            </a:r>
            <a:endParaRPr lang="tr-TR" sz="2400" b="1" dirty="0"/>
          </a:p>
        </p:txBody>
      </p:sp>
      <p:sp>
        <p:nvSpPr>
          <p:cNvPr id="4" name="Dikdörtgen 3"/>
          <p:cNvSpPr/>
          <p:nvPr/>
        </p:nvSpPr>
        <p:spPr>
          <a:xfrm>
            <a:off x="431032" y="621110"/>
            <a:ext cx="8712968" cy="5632311"/>
          </a:xfrm>
          <a:prstGeom prst="rect">
            <a:avLst/>
          </a:prstGeom>
        </p:spPr>
        <p:txBody>
          <a:bodyPr wrap="square">
            <a:spAutoFit/>
          </a:bodyPr>
          <a:lstStyle/>
          <a:p>
            <a:r>
              <a:rPr lang="tr-TR" sz="2400" b="1" dirty="0" smtClean="0"/>
              <a:t> </a:t>
            </a:r>
            <a:endParaRPr lang="tr-TR" sz="2400" b="1" dirty="0"/>
          </a:p>
          <a:p>
            <a:r>
              <a:rPr lang="tr-TR" sz="2400" dirty="0"/>
              <a:t>Ro-Ro gemilerinde olabilecek çevre kirliliğine karşı personelin eğitimli ve </a:t>
            </a:r>
            <a:r>
              <a:rPr lang="tr-TR" sz="2400" dirty="0" smtClean="0"/>
              <a:t>bilinçli </a:t>
            </a:r>
            <a:r>
              <a:rPr lang="tr-TR" sz="2400" dirty="0"/>
              <a:t>olması gerekir. </a:t>
            </a:r>
            <a:endParaRPr lang="tr-TR" sz="2400" dirty="0" smtClean="0"/>
          </a:p>
          <a:p>
            <a:endParaRPr lang="tr-TR" sz="2400" dirty="0" smtClean="0"/>
          </a:p>
          <a:p>
            <a:r>
              <a:rPr lang="tr-TR" sz="2400" b="1" dirty="0"/>
              <a:t>Ro-Ro gemilerinde kirliliğe sebep olan etkenler genelde şunlardır </a:t>
            </a:r>
            <a:r>
              <a:rPr lang="tr-TR" sz="2400" b="1" dirty="0" smtClean="0"/>
              <a:t>:</a:t>
            </a:r>
          </a:p>
          <a:p>
            <a:endParaRPr lang="tr-TR" sz="2400" b="1" dirty="0" smtClean="0"/>
          </a:p>
          <a:p>
            <a:r>
              <a:rPr lang="tr-TR" sz="2400" dirty="0"/>
              <a:t>* Yakıt, yağ alımı ve yakıt transferleri.</a:t>
            </a:r>
          </a:p>
          <a:p>
            <a:r>
              <a:rPr lang="tr-TR" sz="2400" dirty="0"/>
              <a:t>*</a:t>
            </a:r>
            <a:r>
              <a:rPr lang="tr-TR" sz="2400" dirty="0" err="1"/>
              <a:t>Slaç</a:t>
            </a:r>
            <a:r>
              <a:rPr lang="tr-TR" sz="2400" dirty="0"/>
              <a:t> ve atık verme işlemleri.</a:t>
            </a:r>
          </a:p>
          <a:p>
            <a:r>
              <a:rPr lang="tr-TR" sz="2400" dirty="0"/>
              <a:t>* Gemide taşınan araçların yakıt depolarındaki sızdırma ve yakıt kaçakları.</a:t>
            </a:r>
          </a:p>
          <a:p>
            <a:r>
              <a:rPr lang="tr-TR" sz="2400" dirty="0"/>
              <a:t>* Gemilerin dışa açılan giriş rampalarının ve </a:t>
            </a:r>
            <a:r>
              <a:rPr lang="tr-TR" sz="2400" dirty="0" err="1"/>
              <a:t>kapaklarınınhidroliksistemlerindeki</a:t>
            </a:r>
            <a:r>
              <a:rPr lang="tr-TR" sz="2400" dirty="0"/>
              <a:t> arıza ve yağ kaçakları.</a:t>
            </a:r>
          </a:p>
          <a:p>
            <a:r>
              <a:rPr lang="tr-TR" sz="2400" dirty="0"/>
              <a:t>* Tehlikeli eşya taşıyan araçların yük sızıntıları.</a:t>
            </a:r>
          </a:p>
          <a:p>
            <a:r>
              <a:rPr lang="tr-TR" sz="2400" dirty="0"/>
              <a:t>* Çöp </a:t>
            </a:r>
            <a:r>
              <a:rPr lang="tr-TR" sz="2400" dirty="0" err="1"/>
              <a:t>elleçleme</a:t>
            </a:r>
            <a:r>
              <a:rPr lang="tr-TR" sz="2400" dirty="0"/>
              <a:t> ve yolcuların dikkatsizliği</a:t>
            </a:r>
            <a:r>
              <a:rPr lang="tr-TR" sz="2400" b="1" dirty="0"/>
              <a:t>.</a:t>
            </a:r>
          </a:p>
          <a:p>
            <a:endParaRPr lang="tr-TR" sz="2400" b="1" dirty="0" smtClean="0"/>
          </a:p>
        </p:txBody>
      </p:sp>
    </p:spTree>
    <p:extLst>
      <p:ext uri="{BB962C8B-B14F-4D97-AF65-F5344CB8AC3E}">
        <p14:creationId xmlns:p14="http://schemas.microsoft.com/office/powerpoint/2010/main" val="18951167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a:t>
            </a:r>
            <a:r>
              <a:rPr lang="tr-TR" sz="2600" dirty="0"/>
              <a:t>ÇEVRE EMNİYETİ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smtClean="0"/>
              <a:t> </a:t>
            </a:r>
            <a:endParaRPr lang="tr-TR" sz="2400" b="1" dirty="0"/>
          </a:p>
        </p:txBody>
      </p:sp>
      <p:sp>
        <p:nvSpPr>
          <p:cNvPr id="4" name="Dikdörtgen 3"/>
          <p:cNvSpPr/>
          <p:nvPr/>
        </p:nvSpPr>
        <p:spPr>
          <a:xfrm>
            <a:off x="431032" y="621110"/>
            <a:ext cx="8712968" cy="3416320"/>
          </a:xfrm>
          <a:prstGeom prst="rect">
            <a:avLst/>
          </a:prstGeom>
        </p:spPr>
        <p:txBody>
          <a:bodyPr wrap="square">
            <a:spAutoFit/>
          </a:bodyPr>
          <a:lstStyle/>
          <a:p>
            <a:r>
              <a:rPr lang="tr-TR" sz="2400" b="1" dirty="0" smtClean="0"/>
              <a:t> </a:t>
            </a:r>
            <a:endParaRPr lang="tr-TR" sz="2400" b="1" dirty="0"/>
          </a:p>
          <a:p>
            <a:r>
              <a:rPr lang="tr-TR" sz="2400" dirty="0"/>
              <a:t>Çevre kirliliğini önlemek ve/veya kirliliğe karşı gerekli önlemleri </a:t>
            </a:r>
            <a:r>
              <a:rPr lang="tr-TR" sz="2400" dirty="0" err="1"/>
              <a:t>almakiçin</a:t>
            </a:r>
            <a:r>
              <a:rPr lang="tr-TR" sz="2400" dirty="0"/>
              <a:t> personel eğitilmeli ve bu konuda öğretici talimler yapılmalıdır. Gemide yeteri kadar her an kullanıma hazır kirlilik önleme ve temizleme malzemeleri bulunmalıdır. Tüm güverte katlarında küçük sızıntıların dağılmasını engellemek için sızıntı tepsisi, </a:t>
            </a:r>
            <a:r>
              <a:rPr lang="tr-TR" sz="2400" dirty="0" err="1"/>
              <a:t>absorbemetaryeller</a:t>
            </a:r>
            <a:r>
              <a:rPr lang="tr-TR" sz="2400" dirty="0"/>
              <a:t>, hortumlar, hızar talaşı ve bez bulunmalıdır. Araçların yakıt depolarından sızan veya akan yakıtın güverteye dökülmemesi için kovalar bulunmalıdır.</a:t>
            </a:r>
            <a:endParaRPr lang="tr-TR" sz="2400" b="1" dirty="0" smtClean="0"/>
          </a:p>
        </p:txBody>
      </p:sp>
    </p:spTree>
    <p:extLst>
      <p:ext uri="{BB962C8B-B14F-4D97-AF65-F5344CB8AC3E}">
        <p14:creationId xmlns:p14="http://schemas.microsoft.com/office/powerpoint/2010/main" val="27515666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a:t>
            </a:r>
            <a:r>
              <a:rPr lang="tr-TR" sz="2600" dirty="0"/>
              <a:t>ÇEVRE EMNİYETİ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smtClean="0"/>
              <a:t> </a:t>
            </a:r>
            <a:endParaRPr lang="tr-TR" sz="2400" b="1" dirty="0"/>
          </a:p>
        </p:txBody>
      </p:sp>
      <p:sp>
        <p:nvSpPr>
          <p:cNvPr id="4" name="Dikdörtgen 3"/>
          <p:cNvSpPr/>
          <p:nvPr/>
        </p:nvSpPr>
        <p:spPr>
          <a:xfrm>
            <a:off x="431032" y="621110"/>
            <a:ext cx="8712968" cy="6370975"/>
          </a:xfrm>
          <a:prstGeom prst="rect">
            <a:avLst/>
          </a:prstGeom>
        </p:spPr>
        <p:txBody>
          <a:bodyPr wrap="square">
            <a:spAutoFit/>
          </a:bodyPr>
          <a:lstStyle/>
          <a:p>
            <a:r>
              <a:rPr lang="tr-TR" sz="2400" b="1" dirty="0" smtClean="0"/>
              <a:t> </a:t>
            </a:r>
            <a:endParaRPr lang="tr-TR" sz="2400" b="1" dirty="0" smtClean="0"/>
          </a:p>
          <a:p>
            <a:r>
              <a:rPr lang="tr-TR" sz="2400" b="1" dirty="0" smtClean="0"/>
              <a:t>Çevre </a:t>
            </a:r>
            <a:r>
              <a:rPr lang="tr-TR" sz="2400" b="1" dirty="0"/>
              <a:t>kirliliğini önlemek ve kirliliğe sebebiyet </a:t>
            </a:r>
            <a:r>
              <a:rPr lang="tr-TR" sz="2400" b="1" dirty="0" smtClean="0"/>
              <a:t>vermemek için personelin-yolcuların </a:t>
            </a:r>
            <a:r>
              <a:rPr lang="tr-TR" sz="2400" b="1" dirty="0"/>
              <a:t>uyması gereken kurallar ve önlemler</a:t>
            </a:r>
            <a:r>
              <a:rPr lang="tr-TR" sz="2400" b="1" dirty="0" smtClean="0"/>
              <a:t>;</a:t>
            </a:r>
          </a:p>
          <a:p>
            <a:r>
              <a:rPr lang="tr-TR" sz="2400" b="1" dirty="0" smtClean="0"/>
              <a:t>                         *</a:t>
            </a:r>
            <a:r>
              <a:rPr lang="tr-TR" sz="2400" dirty="0" smtClean="0"/>
              <a:t>Yükleme </a:t>
            </a:r>
            <a:r>
              <a:rPr lang="tr-TR" sz="2400" dirty="0"/>
              <a:t>sırasında rampada görevli zabit tüm araçların yakıt </a:t>
            </a:r>
            <a:r>
              <a:rPr lang="tr-TR" sz="2400" dirty="0" smtClean="0"/>
              <a:t>depo kapaklarını </a:t>
            </a:r>
            <a:r>
              <a:rPr lang="tr-TR" sz="2400" dirty="0"/>
              <a:t>kontrol edecektir. Yakıt depo kapaklarından sızıntı ve yakıt kaçağı olan araçların bu sorunları giderilmeden gemiye alınmayacaktır.</a:t>
            </a:r>
          </a:p>
          <a:p>
            <a:r>
              <a:rPr lang="tr-TR" sz="2400" dirty="0"/>
              <a:t>		*Araçların yakıt depolarında bir miktar boşluk olacak tamamen </a:t>
            </a:r>
            <a:r>
              <a:rPr lang="tr-TR" sz="2400" dirty="0" smtClean="0"/>
              <a:t>dolu depo </a:t>
            </a:r>
            <a:r>
              <a:rPr lang="tr-TR" sz="2400" dirty="0"/>
              <a:t>ile gemiye binmeyeceklerdir. Depoları tamamen dolu olduğunda seyir sırasında geminin yalpa yapması halinde aracın deposundaki mazot tankın hava firar çıkışından güverteye dökülecektir.</a:t>
            </a:r>
          </a:p>
          <a:p>
            <a:r>
              <a:rPr lang="tr-TR" sz="2400" dirty="0"/>
              <a:t>		*Rampalara ve eğimli güvertelere park edilen araçların depo </a:t>
            </a:r>
            <a:r>
              <a:rPr lang="tr-TR" sz="2400" dirty="0" smtClean="0"/>
              <a:t>kapakları sızdırmaz </a:t>
            </a:r>
            <a:r>
              <a:rPr lang="tr-TR" sz="2400" dirty="0"/>
              <a:t>olmalıdır. Buralara park eden araçların depo kapaklarından şüphe duyuluyorsa, bu araçlar depo kapakları yukarda kalacak şekilde park edilmelidir.</a:t>
            </a:r>
          </a:p>
          <a:p>
            <a:endParaRPr lang="tr-TR" sz="2400" b="1" dirty="0" smtClean="0"/>
          </a:p>
        </p:txBody>
      </p:sp>
    </p:spTree>
    <p:extLst>
      <p:ext uri="{BB962C8B-B14F-4D97-AF65-F5344CB8AC3E}">
        <p14:creationId xmlns:p14="http://schemas.microsoft.com/office/powerpoint/2010/main" val="24740232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a:t>
            </a:r>
            <a:r>
              <a:rPr lang="tr-TR" sz="2600" dirty="0"/>
              <a:t>YÜK EMNİYETİ VE LASHİNG İŞLEMLERİ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smtClean="0"/>
              <a:t> </a:t>
            </a:r>
            <a:endParaRPr lang="tr-TR" sz="2400" b="1" dirty="0"/>
          </a:p>
        </p:txBody>
      </p:sp>
      <p:sp>
        <p:nvSpPr>
          <p:cNvPr id="4" name="Dikdörtgen 3"/>
          <p:cNvSpPr/>
          <p:nvPr/>
        </p:nvSpPr>
        <p:spPr>
          <a:xfrm>
            <a:off x="431032" y="621110"/>
            <a:ext cx="8712968" cy="4154984"/>
          </a:xfrm>
          <a:prstGeom prst="rect">
            <a:avLst/>
          </a:prstGeom>
        </p:spPr>
        <p:txBody>
          <a:bodyPr wrap="square">
            <a:spAutoFit/>
          </a:bodyPr>
          <a:lstStyle/>
          <a:p>
            <a:r>
              <a:rPr lang="tr-TR" sz="2400" b="1" dirty="0" smtClean="0"/>
              <a:t> </a:t>
            </a:r>
            <a:endParaRPr lang="tr-TR" sz="2400" b="1" dirty="0" smtClean="0"/>
          </a:p>
          <a:p>
            <a:r>
              <a:rPr lang="tr-TR" sz="2400" dirty="0"/>
              <a:t>Ro-Ro gemilerinde </a:t>
            </a:r>
            <a:r>
              <a:rPr lang="tr-TR" sz="2400" dirty="0" err="1"/>
              <a:t>lashing</a:t>
            </a:r>
            <a:r>
              <a:rPr lang="tr-TR" sz="2400" dirty="0"/>
              <a:t> işlemleri yük emniyetinin en önemli işlemidir. Gemide, Kaptanın ve diğer tüm zabitlerin </a:t>
            </a:r>
            <a:r>
              <a:rPr lang="tr-TR" sz="2400" dirty="0" err="1"/>
              <a:t>lashing</a:t>
            </a:r>
            <a:r>
              <a:rPr lang="tr-TR" sz="2400" dirty="0"/>
              <a:t> için başvuracağı </a:t>
            </a:r>
            <a:r>
              <a:rPr lang="tr-TR" sz="2400" dirty="0" err="1"/>
              <a:t>lashing</a:t>
            </a:r>
            <a:r>
              <a:rPr lang="tr-TR" sz="2400" dirty="0"/>
              <a:t> işlemlerinin nasıl yapılacağını gösteren Ro-Ro gemilerinde yük istifleme ve </a:t>
            </a:r>
            <a:r>
              <a:rPr lang="tr-TR" sz="2400" dirty="0" err="1"/>
              <a:t>lashing</a:t>
            </a:r>
            <a:r>
              <a:rPr lang="tr-TR" sz="2400" dirty="0"/>
              <a:t> işlemleri kod kitabı bulunmalıdır. Tekerlekleri üzerinde gemiye kendisi binen ve çeşitli ağırlıkta yük taşıyan bu hareketli araçların deniz şartlarında hareket etmemesi için, özenle ve kurallara uygun şekilde </a:t>
            </a:r>
            <a:r>
              <a:rPr lang="tr-TR" sz="2400" dirty="0" err="1"/>
              <a:t>lashing</a:t>
            </a:r>
            <a:r>
              <a:rPr lang="tr-TR" sz="2400" dirty="0"/>
              <a:t> yapılıp emniyete alınması gerekmektedir. </a:t>
            </a:r>
            <a:r>
              <a:rPr lang="tr-TR" sz="2400" dirty="0" err="1"/>
              <a:t>Lashing</a:t>
            </a:r>
            <a:r>
              <a:rPr lang="tr-TR" sz="2400" dirty="0"/>
              <a:t> işlemlerine başlamadan önce bir geminin denizde yapacağı hareketleri ve bu hareketler sonucu yükünü nasıl etkileyeceğini görelim.</a:t>
            </a:r>
            <a:endParaRPr lang="tr-TR" sz="2400" dirty="0" smtClean="0"/>
          </a:p>
        </p:txBody>
      </p:sp>
    </p:spTree>
    <p:extLst>
      <p:ext uri="{BB962C8B-B14F-4D97-AF65-F5344CB8AC3E}">
        <p14:creationId xmlns:p14="http://schemas.microsoft.com/office/powerpoint/2010/main" val="13365736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a:t>
            </a:r>
            <a:r>
              <a:rPr lang="tr-TR" sz="2600" dirty="0"/>
              <a:t>YÜK EMNİYETİ VE LASHİNG İŞLEMLERİ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smtClean="0"/>
              <a:t> </a:t>
            </a:r>
            <a:endParaRPr lang="tr-TR" sz="2400" b="1" dirty="0"/>
          </a:p>
        </p:txBody>
      </p:sp>
      <p:sp>
        <p:nvSpPr>
          <p:cNvPr id="4" name="Dikdörtgen 3"/>
          <p:cNvSpPr/>
          <p:nvPr/>
        </p:nvSpPr>
        <p:spPr>
          <a:xfrm>
            <a:off x="431032" y="621110"/>
            <a:ext cx="8712968" cy="461665"/>
          </a:xfrm>
          <a:prstGeom prst="rect">
            <a:avLst/>
          </a:prstGeom>
        </p:spPr>
        <p:txBody>
          <a:bodyPr wrap="square">
            <a:spAutoFit/>
          </a:bodyPr>
          <a:lstStyle/>
          <a:p>
            <a:r>
              <a:rPr lang="tr-TR" sz="2400" b="1" dirty="0" smtClean="0"/>
              <a:t> </a:t>
            </a:r>
            <a:endParaRPr lang="tr-TR" sz="2400" b="1" dirty="0" smtClean="0"/>
          </a:p>
        </p:txBody>
      </p:sp>
      <p:pic>
        <p:nvPicPr>
          <p:cNvPr id="3" name="Resim 2"/>
          <p:cNvPicPr>
            <a:picLocks noChangeAspect="1"/>
          </p:cNvPicPr>
          <p:nvPr/>
        </p:nvPicPr>
        <p:blipFill>
          <a:blip r:embed="rId3"/>
          <a:stretch>
            <a:fillRect/>
          </a:stretch>
        </p:blipFill>
        <p:spPr>
          <a:xfrm>
            <a:off x="417676" y="621110"/>
            <a:ext cx="4023662" cy="2231826"/>
          </a:xfrm>
          <a:prstGeom prst="rect">
            <a:avLst/>
          </a:prstGeom>
        </p:spPr>
      </p:pic>
      <p:pic>
        <p:nvPicPr>
          <p:cNvPr id="5" name="Resim 4"/>
          <p:cNvPicPr>
            <a:picLocks noChangeAspect="1"/>
          </p:cNvPicPr>
          <p:nvPr/>
        </p:nvPicPr>
        <p:blipFill>
          <a:blip r:embed="rId4"/>
          <a:stretch>
            <a:fillRect/>
          </a:stretch>
        </p:blipFill>
        <p:spPr>
          <a:xfrm>
            <a:off x="4454694" y="621110"/>
            <a:ext cx="4437786" cy="2231826"/>
          </a:xfrm>
          <a:prstGeom prst="rect">
            <a:avLst/>
          </a:prstGeom>
        </p:spPr>
      </p:pic>
      <p:sp>
        <p:nvSpPr>
          <p:cNvPr id="7" name="Dikdörtgen 6"/>
          <p:cNvSpPr/>
          <p:nvPr/>
        </p:nvSpPr>
        <p:spPr>
          <a:xfrm>
            <a:off x="755576" y="2895454"/>
            <a:ext cx="3456384" cy="400110"/>
          </a:xfrm>
          <a:prstGeom prst="rect">
            <a:avLst/>
          </a:prstGeom>
        </p:spPr>
        <p:txBody>
          <a:bodyPr wrap="square">
            <a:spAutoFit/>
          </a:bodyPr>
          <a:lstStyle/>
          <a:p>
            <a:r>
              <a:rPr lang="tr-TR" sz="2000" b="1" dirty="0"/>
              <a:t>Şekil </a:t>
            </a:r>
            <a:r>
              <a:rPr lang="tr-TR" sz="2000" b="1" dirty="0" err="1"/>
              <a:t>Rotasyonel</a:t>
            </a:r>
            <a:r>
              <a:rPr lang="tr-TR" sz="2000" b="1" dirty="0"/>
              <a:t> Hareket</a:t>
            </a:r>
          </a:p>
        </p:txBody>
      </p:sp>
      <p:sp>
        <p:nvSpPr>
          <p:cNvPr id="8" name="Dikdörtgen 7"/>
          <p:cNvSpPr/>
          <p:nvPr/>
        </p:nvSpPr>
        <p:spPr>
          <a:xfrm>
            <a:off x="5292080" y="2965685"/>
            <a:ext cx="3240360" cy="400110"/>
          </a:xfrm>
          <a:prstGeom prst="rect">
            <a:avLst/>
          </a:prstGeom>
        </p:spPr>
        <p:txBody>
          <a:bodyPr wrap="square">
            <a:spAutoFit/>
          </a:bodyPr>
          <a:lstStyle/>
          <a:p>
            <a:r>
              <a:rPr lang="tr-TR" sz="2000" b="1" dirty="0"/>
              <a:t>Şekil Doğrusal Hareket</a:t>
            </a:r>
          </a:p>
        </p:txBody>
      </p:sp>
      <p:pic>
        <p:nvPicPr>
          <p:cNvPr id="10" name="Resim 9"/>
          <p:cNvPicPr>
            <a:picLocks noChangeAspect="1"/>
          </p:cNvPicPr>
          <p:nvPr/>
        </p:nvPicPr>
        <p:blipFill>
          <a:blip r:embed="rId5"/>
          <a:stretch>
            <a:fillRect/>
          </a:stretch>
        </p:blipFill>
        <p:spPr>
          <a:xfrm>
            <a:off x="417676" y="3645024"/>
            <a:ext cx="4023662" cy="2592288"/>
          </a:xfrm>
          <a:prstGeom prst="rect">
            <a:avLst/>
          </a:prstGeom>
        </p:spPr>
      </p:pic>
      <p:pic>
        <p:nvPicPr>
          <p:cNvPr id="11" name="Resim 10"/>
          <p:cNvPicPr>
            <a:picLocks noChangeAspect="1"/>
          </p:cNvPicPr>
          <p:nvPr/>
        </p:nvPicPr>
        <p:blipFill>
          <a:blip r:embed="rId6"/>
          <a:stretch>
            <a:fillRect/>
          </a:stretch>
        </p:blipFill>
        <p:spPr>
          <a:xfrm>
            <a:off x="4430432" y="3645024"/>
            <a:ext cx="4462048" cy="2592288"/>
          </a:xfrm>
          <a:prstGeom prst="rect">
            <a:avLst/>
          </a:prstGeom>
        </p:spPr>
      </p:pic>
      <p:sp>
        <p:nvSpPr>
          <p:cNvPr id="12" name="Dikdörtgen 11"/>
          <p:cNvSpPr/>
          <p:nvPr/>
        </p:nvSpPr>
        <p:spPr>
          <a:xfrm>
            <a:off x="971600" y="6402106"/>
            <a:ext cx="2808311" cy="400110"/>
          </a:xfrm>
          <a:prstGeom prst="rect">
            <a:avLst/>
          </a:prstGeom>
        </p:spPr>
        <p:txBody>
          <a:bodyPr wrap="square">
            <a:spAutoFit/>
          </a:bodyPr>
          <a:lstStyle/>
          <a:p>
            <a:r>
              <a:rPr lang="tr-TR" sz="2000" b="1" dirty="0"/>
              <a:t>Şekil Baş-Kıç Hareket </a:t>
            </a:r>
          </a:p>
        </p:txBody>
      </p:sp>
      <p:sp>
        <p:nvSpPr>
          <p:cNvPr id="13" name="Dikdörtgen 12"/>
          <p:cNvSpPr/>
          <p:nvPr/>
        </p:nvSpPr>
        <p:spPr>
          <a:xfrm>
            <a:off x="4572000" y="6248218"/>
            <a:ext cx="4572000" cy="707886"/>
          </a:xfrm>
          <a:prstGeom prst="rect">
            <a:avLst/>
          </a:prstGeom>
        </p:spPr>
        <p:txBody>
          <a:bodyPr>
            <a:spAutoFit/>
          </a:bodyPr>
          <a:lstStyle/>
          <a:p>
            <a:r>
              <a:rPr lang="tr-TR" sz="2000" b="1" dirty="0" smtClean="0"/>
              <a:t>Şekil </a:t>
            </a:r>
            <a:r>
              <a:rPr lang="tr-TR" sz="2000" b="1" dirty="0"/>
              <a:t>Kıçtan Gelen Dalgalarla </a:t>
            </a:r>
          </a:p>
          <a:p>
            <a:r>
              <a:rPr lang="tr-TR" sz="2000" b="1" dirty="0" smtClean="0"/>
              <a:t>Geminin </a:t>
            </a:r>
            <a:r>
              <a:rPr lang="tr-TR" sz="2000" b="1" dirty="0"/>
              <a:t>İleri Geri Hareket Etmesi  </a:t>
            </a:r>
          </a:p>
        </p:txBody>
      </p:sp>
    </p:spTree>
    <p:extLst>
      <p:ext uri="{BB962C8B-B14F-4D97-AF65-F5344CB8AC3E}">
        <p14:creationId xmlns:p14="http://schemas.microsoft.com/office/powerpoint/2010/main" val="8160157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a:t>
            </a:r>
            <a:r>
              <a:rPr lang="tr-TR" sz="2600" dirty="0"/>
              <a:t>YÜK EMNİYETİ VE LASHİNG İŞLEMLERİ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smtClean="0"/>
              <a:t> </a:t>
            </a:r>
            <a:endParaRPr lang="tr-TR" sz="2400" b="1" dirty="0"/>
          </a:p>
        </p:txBody>
      </p:sp>
      <p:sp>
        <p:nvSpPr>
          <p:cNvPr id="4" name="Dikdörtgen 3"/>
          <p:cNvSpPr/>
          <p:nvPr/>
        </p:nvSpPr>
        <p:spPr>
          <a:xfrm>
            <a:off x="431032" y="621110"/>
            <a:ext cx="8712968" cy="4524315"/>
          </a:xfrm>
          <a:prstGeom prst="rect">
            <a:avLst/>
          </a:prstGeom>
        </p:spPr>
        <p:txBody>
          <a:bodyPr wrap="square">
            <a:spAutoFit/>
          </a:bodyPr>
          <a:lstStyle/>
          <a:p>
            <a:r>
              <a:rPr lang="tr-TR" sz="2400" b="1" dirty="0" smtClean="0"/>
              <a:t> </a:t>
            </a:r>
            <a:r>
              <a:rPr lang="tr-TR" sz="2400" dirty="0"/>
              <a:t>Yukardaki şekillerde görüldüğü gibi gemiler seyir sırasında deniz şartlarına göre altı farklı şekilde hareket ederler. Bunların 3 tanesi kendi merkezinde </a:t>
            </a:r>
            <a:r>
              <a:rPr lang="tr-TR" sz="2400" dirty="0" err="1"/>
              <a:t>rotasyonel</a:t>
            </a:r>
            <a:r>
              <a:rPr lang="tr-TR" sz="2400" dirty="0"/>
              <a:t> hareketler (yükün kayması ve hareketlenmesi için en fazla etkiyi gösteren hareketlerdir). Diğer 3 tanesi ise dalga büyüklüğüne ve rüzgara bağlı olarak geminin dalgalarla beraber hareketlenmesidir</a:t>
            </a:r>
            <a:r>
              <a:rPr lang="tr-TR" sz="2400" dirty="0" smtClean="0"/>
              <a:t>.</a:t>
            </a:r>
          </a:p>
          <a:p>
            <a:endParaRPr lang="tr-TR" sz="2400" dirty="0"/>
          </a:p>
          <a:p>
            <a:r>
              <a:rPr lang="tr-TR" sz="2400" dirty="0"/>
              <a:t>Tüm diğer gemi çeşitlerinde olduğu gibi Ro-Ro </a:t>
            </a:r>
            <a:r>
              <a:rPr lang="tr-TR" sz="2400" dirty="0" err="1"/>
              <a:t>gemileride</a:t>
            </a:r>
            <a:r>
              <a:rPr lang="tr-TR" sz="2400" dirty="0"/>
              <a:t> deniz şartlarından etkilenmektedir. Ro-Ro gemilerinin dezavantajı yükünün de hareketli olması nedeniyle geminin hareketine paralel olarak yükünde hareket etmesi olasılığıdır. </a:t>
            </a:r>
            <a:r>
              <a:rPr lang="tr-TR" sz="2400" dirty="0" err="1"/>
              <a:t>Lashing</a:t>
            </a:r>
            <a:r>
              <a:rPr lang="tr-TR" sz="2400" dirty="0"/>
              <a:t> işlemleri yapılırken bu olasılık her zaman göz önünde tutulmalıdır.</a:t>
            </a:r>
          </a:p>
        </p:txBody>
      </p:sp>
    </p:spTree>
    <p:extLst>
      <p:ext uri="{BB962C8B-B14F-4D97-AF65-F5344CB8AC3E}">
        <p14:creationId xmlns:p14="http://schemas.microsoft.com/office/powerpoint/2010/main" val="15856061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a:t>
            </a:r>
            <a:r>
              <a:rPr lang="tr-TR" sz="2600" dirty="0"/>
              <a:t>YÜK EMNİYETİ VE LASHİNG İŞLEMLERİ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smtClean="0"/>
              <a:t> </a:t>
            </a:r>
            <a:endParaRPr lang="tr-TR" sz="2400" b="1" dirty="0"/>
          </a:p>
        </p:txBody>
      </p:sp>
      <p:sp>
        <p:nvSpPr>
          <p:cNvPr id="4" name="Dikdörtgen 3"/>
          <p:cNvSpPr/>
          <p:nvPr/>
        </p:nvSpPr>
        <p:spPr>
          <a:xfrm>
            <a:off x="431032" y="621110"/>
            <a:ext cx="8712968" cy="5632311"/>
          </a:xfrm>
          <a:prstGeom prst="rect">
            <a:avLst/>
          </a:prstGeom>
        </p:spPr>
        <p:txBody>
          <a:bodyPr wrap="square">
            <a:spAutoFit/>
          </a:bodyPr>
          <a:lstStyle/>
          <a:p>
            <a:r>
              <a:rPr lang="tr-TR" sz="2400" b="1" dirty="0" smtClean="0"/>
              <a:t> </a:t>
            </a:r>
            <a:r>
              <a:rPr lang="tr-TR" sz="2400" dirty="0" err="1"/>
              <a:t>Lashing</a:t>
            </a:r>
            <a:r>
              <a:rPr lang="tr-TR" sz="2400" dirty="0"/>
              <a:t> işlemleri yük operasyonu ile beraber yapılır ve yüklemenin bitiminden hemen sonra tamamlanır. Genelde </a:t>
            </a:r>
            <a:r>
              <a:rPr lang="tr-TR" sz="2400" dirty="0" err="1"/>
              <a:t>lashing</a:t>
            </a:r>
            <a:r>
              <a:rPr lang="tr-TR" sz="2400" dirty="0"/>
              <a:t> işlemlerini geminin bulunduğu </a:t>
            </a:r>
            <a:r>
              <a:rPr lang="tr-TR" sz="2400" dirty="0" err="1"/>
              <a:t>terminal'de</a:t>
            </a:r>
            <a:r>
              <a:rPr lang="tr-TR" sz="2400" dirty="0"/>
              <a:t> görevli </a:t>
            </a:r>
            <a:r>
              <a:rPr lang="tr-TR" sz="2400" dirty="0" err="1"/>
              <a:t>lashing</a:t>
            </a:r>
            <a:r>
              <a:rPr lang="tr-TR" sz="2400" dirty="0"/>
              <a:t> personeli yapar. Ancak </a:t>
            </a:r>
            <a:r>
              <a:rPr lang="tr-TR" sz="2400" dirty="0" err="1"/>
              <a:t>lashing</a:t>
            </a:r>
            <a:r>
              <a:rPr lang="tr-TR" sz="2400" dirty="0"/>
              <a:t> işlemleri gemi personeli tarafından yapılacak ise personelin </a:t>
            </a:r>
            <a:r>
              <a:rPr lang="tr-TR" sz="2400" dirty="0" err="1"/>
              <a:t>lashing</a:t>
            </a:r>
            <a:r>
              <a:rPr lang="tr-TR" sz="2400" dirty="0"/>
              <a:t> işlemi konusunda </a:t>
            </a:r>
            <a:r>
              <a:rPr lang="tr-TR" sz="2400" dirty="0" err="1"/>
              <a:t>eğitilmden</a:t>
            </a:r>
            <a:r>
              <a:rPr lang="tr-TR" sz="2400" dirty="0"/>
              <a:t> geçirilip </a:t>
            </a:r>
            <a:r>
              <a:rPr lang="tr-TR" sz="2400" dirty="0" err="1"/>
              <a:t>çesitli</a:t>
            </a:r>
            <a:r>
              <a:rPr lang="tr-TR" sz="2400" dirty="0"/>
              <a:t> tatbikatlar yaptırılmasından sonra </a:t>
            </a:r>
            <a:r>
              <a:rPr lang="tr-TR" sz="2400" dirty="0" err="1"/>
              <a:t>lashing</a:t>
            </a:r>
            <a:r>
              <a:rPr lang="tr-TR" sz="2400" dirty="0"/>
              <a:t> işlemi yaptırılması gerekir. Gemide </a:t>
            </a:r>
            <a:r>
              <a:rPr lang="tr-TR" sz="2400" dirty="0" err="1"/>
              <a:t>lashing</a:t>
            </a:r>
            <a:r>
              <a:rPr lang="tr-TR" sz="2400" dirty="0"/>
              <a:t> işlemlerini yapan kara personelinin emniyetli </a:t>
            </a:r>
            <a:r>
              <a:rPr lang="tr-TR" sz="2400" dirty="0" err="1"/>
              <a:t>lashing</a:t>
            </a:r>
            <a:r>
              <a:rPr lang="tr-TR" sz="2400" dirty="0"/>
              <a:t> işlemleri ve çeşitli araçların farklı yöntemlerle </a:t>
            </a:r>
            <a:r>
              <a:rPr lang="tr-TR" sz="2400" dirty="0" err="1"/>
              <a:t>lashing</a:t>
            </a:r>
            <a:r>
              <a:rPr lang="tr-TR" sz="2400" dirty="0"/>
              <a:t> yapılması konusunda eğitim almaları gerekir. </a:t>
            </a:r>
            <a:r>
              <a:rPr lang="tr-TR" sz="2400" dirty="0" err="1"/>
              <a:t>Lashing</a:t>
            </a:r>
            <a:r>
              <a:rPr lang="tr-TR" sz="2400" dirty="0"/>
              <a:t> işlemini kontrol eden, </a:t>
            </a:r>
            <a:r>
              <a:rPr lang="tr-TR" sz="2400" dirty="0" err="1"/>
              <a:t>lashing</a:t>
            </a:r>
            <a:r>
              <a:rPr lang="tr-TR" sz="2400" dirty="0"/>
              <a:t> ekibinden sorumlu kişi ve/veya zabitler yük emniyet </a:t>
            </a:r>
            <a:r>
              <a:rPr lang="tr-TR" sz="2400" dirty="0" err="1"/>
              <a:t>manuelinde</a:t>
            </a:r>
            <a:r>
              <a:rPr lang="tr-TR" sz="2400" dirty="0"/>
              <a:t> belirtilen emniyetli bağlama tekniklerine vakıf olması gerekir. </a:t>
            </a:r>
            <a:r>
              <a:rPr lang="tr-TR" sz="2400" dirty="0" err="1"/>
              <a:t>Lashing</a:t>
            </a:r>
            <a:r>
              <a:rPr lang="tr-TR" sz="2400" dirty="0"/>
              <a:t> işlemini ister gemi personeli ister kara personeli yapsın, bu operasyonu yapmakla görevli tüm personel geminin </a:t>
            </a:r>
            <a:r>
              <a:rPr lang="tr-TR" sz="2400" dirty="0" err="1"/>
              <a:t>lashing</a:t>
            </a:r>
            <a:r>
              <a:rPr lang="tr-TR" sz="2400" dirty="0"/>
              <a:t> ekipmanlarının çeşitlerini ve bu ekipmanları doğru kullanmayı bilmesi gerekir. </a:t>
            </a:r>
          </a:p>
        </p:txBody>
      </p:sp>
    </p:spTree>
    <p:extLst>
      <p:ext uri="{BB962C8B-B14F-4D97-AF65-F5344CB8AC3E}">
        <p14:creationId xmlns:p14="http://schemas.microsoft.com/office/powerpoint/2010/main" val="29732528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a:t>
            </a:r>
            <a:r>
              <a:rPr lang="tr-TR" sz="2600" dirty="0"/>
              <a:t>YÜK EMNİYETİ VE LASHİNG İŞLEMLERİ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smtClean="0"/>
              <a:t> </a:t>
            </a:r>
            <a:endParaRPr lang="tr-TR" sz="2400" b="1" dirty="0"/>
          </a:p>
        </p:txBody>
      </p:sp>
      <p:sp>
        <p:nvSpPr>
          <p:cNvPr id="4" name="Dikdörtgen 3"/>
          <p:cNvSpPr/>
          <p:nvPr/>
        </p:nvSpPr>
        <p:spPr>
          <a:xfrm>
            <a:off x="431032" y="621110"/>
            <a:ext cx="8712968" cy="1938992"/>
          </a:xfrm>
          <a:prstGeom prst="rect">
            <a:avLst/>
          </a:prstGeom>
        </p:spPr>
        <p:txBody>
          <a:bodyPr wrap="square">
            <a:spAutoFit/>
          </a:bodyPr>
          <a:lstStyle/>
          <a:p>
            <a:r>
              <a:rPr lang="tr-TR" sz="2400" dirty="0"/>
              <a:t>Her yüklemeden sonra ve liman kalkışından önce 1.zabit tüm </a:t>
            </a:r>
            <a:r>
              <a:rPr lang="tr-TR" sz="2400" dirty="0" err="1"/>
              <a:t>lashingleri</a:t>
            </a:r>
            <a:r>
              <a:rPr lang="tr-TR" sz="2400" dirty="0"/>
              <a:t> kontrol ederek araçların uygun şekilde emniyet altına alındığından emin olmalıdır. 1.zabit geminin yapacağı seferin şartlarına ve mevsim şartlarına bağlı olarak eğer gerek görürse ilave </a:t>
            </a:r>
            <a:r>
              <a:rPr lang="tr-TR" sz="2400" dirty="0" err="1"/>
              <a:t>lashing</a:t>
            </a:r>
            <a:r>
              <a:rPr lang="tr-TR" sz="2400" dirty="0"/>
              <a:t> yapılmasına karar verir.</a:t>
            </a:r>
          </a:p>
        </p:txBody>
      </p:sp>
    </p:spTree>
    <p:extLst>
      <p:ext uri="{BB962C8B-B14F-4D97-AF65-F5344CB8AC3E}">
        <p14:creationId xmlns:p14="http://schemas.microsoft.com/office/powerpoint/2010/main" val="14809341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a:t>
            </a:r>
            <a:r>
              <a:rPr lang="tr-TR" sz="2600" dirty="0"/>
              <a:t>YÜK EMNİYETİ VE LASHİNG İŞLEMLERİ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smtClean="0"/>
              <a:t> </a:t>
            </a:r>
            <a:endParaRPr lang="tr-TR" sz="2400" b="1" dirty="0"/>
          </a:p>
        </p:txBody>
      </p:sp>
      <p:pic>
        <p:nvPicPr>
          <p:cNvPr id="3" name="Resim 2"/>
          <p:cNvPicPr>
            <a:picLocks noChangeAspect="1"/>
          </p:cNvPicPr>
          <p:nvPr/>
        </p:nvPicPr>
        <p:blipFill>
          <a:blip r:embed="rId2"/>
          <a:stretch>
            <a:fillRect/>
          </a:stretch>
        </p:blipFill>
        <p:spPr>
          <a:xfrm>
            <a:off x="409329" y="637914"/>
            <a:ext cx="7547048" cy="2647070"/>
          </a:xfrm>
          <a:prstGeom prst="rect">
            <a:avLst/>
          </a:prstGeom>
        </p:spPr>
      </p:pic>
      <p:sp>
        <p:nvSpPr>
          <p:cNvPr id="5" name="Dikdörtgen 4"/>
          <p:cNvSpPr/>
          <p:nvPr/>
        </p:nvSpPr>
        <p:spPr>
          <a:xfrm>
            <a:off x="408548" y="3339297"/>
            <a:ext cx="8735451" cy="400110"/>
          </a:xfrm>
          <a:prstGeom prst="rect">
            <a:avLst/>
          </a:prstGeom>
        </p:spPr>
        <p:txBody>
          <a:bodyPr wrap="square">
            <a:spAutoFit/>
          </a:bodyPr>
          <a:lstStyle/>
          <a:p>
            <a:r>
              <a:rPr lang="tr-TR" sz="2000" b="1" dirty="0"/>
              <a:t>Resim Solda yanlış uygulanmış çapraz </a:t>
            </a:r>
            <a:r>
              <a:rPr lang="tr-TR" sz="2000" b="1" dirty="0" err="1"/>
              <a:t>lashing</a:t>
            </a:r>
            <a:r>
              <a:rPr lang="tr-TR" sz="2000" b="1" dirty="0"/>
              <a:t>  Sağda doğru uygulanmış </a:t>
            </a:r>
            <a:r>
              <a:rPr lang="tr-TR" sz="2000" b="1" dirty="0" err="1" smtClean="0"/>
              <a:t>lashing</a:t>
            </a:r>
            <a:endParaRPr lang="tr-TR" sz="2000" b="1" dirty="0"/>
          </a:p>
        </p:txBody>
      </p:sp>
      <p:pic>
        <p:nvPicPr>
          <p:cNvPr id="7" name="Resim 6"/>
          <p:cNvPicPr>
            <a:picLocks noChangeAspect="1"/>
          </p:cNvPicPr>
          <p:nvPr/>
        </p:nvPicPr>
        <p:blipFill>
          <a:blip r:embed="rId3"/>
          <a:stretch>
            <a:fillRect/>
          </a:stretch>
        </p:blipFill>
        <p:spPr>
          <a:xfrm>
            <a:off x="431031" y="3700072"/>
            <a:ext cx="7525345" cy="2537240"/>
          </a:xfrm>
          <a:prstGeom prst="rect">
            <a:avLst/>
          </a:prstGeom>
        </p:spPr>
      </p:pic>
      <p:sp>
        <p:nvSpPr>
          <p:cNvPr id="8" name="Dikdörtgen 7"/>
          <p:cNvSpPr/>
          <p:nvPr/>
        </p:nvSpPr>
        <p:spPr>
          <a:xfrm>
            <a:off x="439488" y="6259125"/>
            <a:ext cx="8704512" cy="707886"/>
          </a:xfrm>
          <a:prstGeom prst="rect">
            <a:avLst/>
          </a:prstGeom>
        </p:spPr>
        <p:txBody>
          <a:bodyPr wrap="square">
            <a:spAutoFit/>
          </a:bodyPr>
          <a:lstStyle/>
          <a:p>
            <a:r>
              <a:rPr lang="tr-TR" sz="2000" b="1" dirty="0"/>
              <a:t>Resim Solda bağlama noktasına   </a:t>
            </a:r>
            <a:r>
              <a:rPr lang="tr-TR" sz="2000" b="1" dirty="0" err="1"/>
              <a:t>Sağdabağlama</a:t>
            </a:r>
            <a:r>
              <a:rPr lang="tr-TR" sz="2000" b="1" dirty="0"/>
              <a:t> noktasına yapılmış</a:t>
            </a:r>
          </a:p>
          <a:p>
            <a:r>
              <a:rPr lang="tr-TR" sz="2000" b="1" dirty="0"/>
              <a:t>yapılmamış yanlış </a:t>
            </a:r>
            <a:r>
              <a:rPr lang="tr-TR" sz="2000" b="1" dirty="0" err="1"/>
              <a:t>lashing</a:t>
            </a:r>
            <a:r>
              <a:rPr lang="tr-TR" sz="2000" b="1" dirty="0"/>
              <a:t>                  doğru </a:t>
            </a:r>
            <a:r>
              <a:rPr lang="tr-TR" sz="2000" b="1" dirty="0" err="1"/>
              <a:t>lashing</a:t>
            </a:r>
            <a:endParaRPr lang="tr-TR" sz="2000" b="1" dirty="0"/>
          </a:p>
        </p:txBody>
      </p:sp>
    </p:spTree>
    <p:extLst>
      <p:ext uri="{BB962C8B-B14F-4D97-AF65-F5344CB8AC3E}">
        <p14:creationId xmlns:p14="http://schemas.microsoft.com/office/powerpoint/2010/main" val="28603334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a:t>
            </a:r>
            <a:r>
              <a:rPr lang="tr-TR" sz="2600" dirty="0"/>
              <a:t>YÜK EMNİYETİ VE LASHİNG İŞLEMLERİ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smtClean="0"/>
              <a:t> </a:t>
            </a:r>
            <a:endParaRPr lang="tr-TR" sz="2400" b="1" dirty="0"/>
          </a:p>
        </p:txBody>
      </p:sp>
      <p:sp>
        <p:nvSpPr>
          <p:cNvPr id="4" name="Dikdörtgen 3"/>
          <p:cNvSpPr/>
          <p:nvPr/>
        </p:nvSpPr>
        <p:spPr>
          <a:xfrm>
            <a:off x="431032" y="621110"/>
            <a:ext cx="8712968" cy="6001643"/>
          </a:xfrm>
          <a:prstGeom prst="rect">
            <a:avLst/>
          </a:prstGeom>
        </p:spPr>
        <p:txBody>
          <a:bodyPr wrap="square">
            <a:spAutoFit/>
          </a:bodyPr>
          <a:lstStyle/>
          <a:p>
            <a:r>
              <a:rPr lang="tr-TR" sz="2400" b="1" dirty="0"/>
              <a:t>Kullanılacak </a:t>
            </a:r>
            <a:r>
              <a:rPr lang="tr-TR" sz="2400" b="1" dirty="0" err="1"/>
              <a:t>lashingsayısı</a:t>
            </a:r>
            <a:r>
              <a:rPr lang="tr-TR" sz="2400" b="1" dirty="0"/>
              <a:t> :</a:t>
            </a:r>
          </a:p>
          <a:p>
            <a:r>
              <a:rPr lang="tr-TR" sz="2400" dirty="0"/>
              <a:t>Kullanılacak </a:t>
            </a:r>
            <a:r>
              <a:rPr lang="tr-TR" sz="2400" dirty="0" err="1"/>
              <a:t>lashing</a:t>
            </a:r>
            <a:r>
              <a:rPr lang="tr-TR" sz="2400" dirty="0"/>
              <a:t> sayısının belirlenmesinde;</a:t>
            </a:r>
          </a:p>
          <a:p>
            <a:endParaRPr lang="tr-TR" sz="2400" dirty="0"/>
          </a:p>
          <a:p>
            <a:r>
              <a:rPr lang="tr-TR" sz="2400" dirty="0"/>
              <a:t>	*Geminin </a:t>
            </a:r>
            <a:r>
              <a:rPr lang="tr-TR" sz="2400" dirty="0" err="1"/>
              <a:t>krakteristik</a:t>
            </a:r>
            <a:r>
              <a:rPr lang="tr-TR" sz="2400" dirty="0"/>
              <a:t> özelliği.</a:t>
            </a:r>
          </a:p>
          <a:p>
            <a:r>
              <a:rPr lang="tr-TR" sz="2400" dirty="0"/>
              <a:t>	*Yapılacak seferin uzunluğu.</a:t>
            </a:r>
          </a:p>
          <a:p>
            <a:r>
              <a:rPr lang="tr-TR" sz="2400" dirty="0"/>
              <a:t>	*Mevsim şartları ve bulunulan bölgenin iklimsel özellikleri.</a:t>
            </a:r>
          </a:p>
          <a:p>
            <a:r>
              <a:rPr lang="tr-TR" sz="2400" dirty="0"/>
              <a:t>	*Kullanılan </a:t>
            </a:r>
            <a:r>
              <a:rPr lang="tr-TR" sz="2400" dirty="0" err="1"/>
              <a:t>lashing</a:t>
            </a:r>
            <a:r>
              <a:rPr lang="tr-TR" sz="2400" dirty="0"/>
              <a:t> malzemelerinin özelliği ve dayanıklılığı.</a:t>
            </a:r>
          </a:p>
          <a:p>
            <a:r>
              <a:rPr lang="tr-TR" sz="2400" dirty="0"/>
              <a:t>	* Araçların gemide park edildiği yer, güverte, rampa veya </a:t>
            </a:r>
            <a:r>
              <a:rPr lang="tr-TR" sz="2400" dirty="0" err="1"/>
              <a:t>merkezdenuzaklığı</a:t>
            </a:r>
            <a:endParaRPr lang="tr-TR" sz="2400" dirty="0"/>
          </a:p>
          <a:p>
            <a:r>
              <a:rPr lang="tr-TR" sz="2400" dirty="0"/>
              <a:t>	* Yüklenen araçların cinsi.</a:t>
            </a:r>
          </a:p>
          <a:p>
            <a:r>
              <a:rPr lang="tr-TR" sz="2400" dirty="0"/>
              <a:t>	* Yüklenen araçların taşıdığı yük. Araçların taşıdıkları yükün </a:t>
            </a:r>
            <a:r>
              <a:rPr lang="tr-TR" sz="2400" dirty="0" err="1"/>
              <a:t>çeşitliliği,ağırlığı</a:t>
            </a:r>
            <a:r>
              <a:rPr lang="tr-TR" sz="2400" dirty="0"/>
              <a:t> ve yükün araçta oluşturduğu ağırlık merkezi gibi etkenler </a:t>
            </a:r>
            <a:r>
              <a:rPr lang="tr-TR" sz="2400" dirty="0" err="1"/>
              <a:t>lashing</a:t>
            </a:r>
            <a:r>
              <a:rPr lang="tr-TR" sz="2400" dirty="0"/>
              <a:t> sayısının belirlenmesinde dikkate alınmalıdır. Ağırlık merkezi yüksek olan araçlarda </a:t>
            </a:r>
            <a:r>
              <a:rPr lang="tr-TR" sz="2400" dirty="0" err="1"/>
              <a:t>lashinge</a:t>
            </a:r>
            <a:r>
              <a:rPr lang="tr-TR" sz="2400" dirty="0"/>
              <a:t> binecek olan yük daha fazla olacaktır. Ağırlık merkezi çok yüksekte olan araçlara </a:t>
            </a:r>
            <a:r>
              <a:rPr lang="tr-TR" sz="2400" dirty="0" err="1"/>
              <a:t>extra</a:t>
            </a:r>
            <a:r>
              <a:rPr lang="tr-TR" sz="2400" dirty="0"/>
              <a:t> </a:t>
            </a:r>
            <a:r>
              <a:rPr lang="tr-TR" sz="2400" dirty="0" err="1"/>
              <a:t>lashing</a:t>
            </a:r>
            <a:r>
              <a:rPr lang="tr-TR" sz="2400" dirty="0"/>
              <a:t> yapılmalıdır.</a:t>
            </a:r>
          </a:p>
        </p:txBody>
      </p:sp>
    </p:spTree>
    <p:extLst>
      <p:ext uri="{BB962C8B-B14F-4D97-AF65-F5344CB8AC3E}">
        <p14:creationId xmlns:p14="http://schemas.microsoft.com/office/powerpoint/2010/main" val="41957078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a:t>
            </a:r>
            <a:r>
              <a:rPr lang="tr-TR" sz="2600" dirty="0"/>
              <a:t>YÜK EMNİYETİ VE LASHİNG İŞLEMLERİ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smtClean="0"/>
              <a:t> </a:t>
            </a:r>
            <a:endParaRPr lang="tr-TR" sz="2400" b="1" dirty="0"/>
          </a:p>
        </p:txBody>
      </p:sp>
      <p:pic>
        <p:nvPicPr>
          <p:cNvPr id="3" name="Resim 2"/>
          <p:cNvPicPr>
            <a:picLocks noChangeAspect="1"/>
          </p:cNvPicPr>
          <p:nvPr/>
        </p:nvPicPr>
        <p:blipFill>
          <a:blip r:embed="rId2"/>
          <a:stretch>
            <a:fillRect/>
          </a:stretch>
        </p:blipFill>
        <p:spPr>
          <a:xfrm>
            <a:off x="419344" y="621110"/>
            <a:ext cx="5952855" cy="6236890"/>
          </a:xfrm>
          <a:prstGeom prst="rect">
            <a:avLst/>
          </a:prstGeom>
        </p:spPr>
      </p:pic>
    </p:spTree>
    <p:extLst>
      <p:ext uri="{BB962C8B-B14F-4D97-AF65-F5344CB8AC3E}">
        <p14:creationId xmlns:p14="http://schemas.microsoft.com/office/powerpoint/2010/main" val="10906968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a:t>
            </a:r>
            <a:r>
              <a:rPr lang="tr-TR" sz="2600" dirty="0"/>
              <a:t>YÜK EMNİYETİ VE LASHİNG İŞLEMLERİ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smtClean="0"/>
              <a:t> </a:t>
            </a:r>
            <a:endParaRPr lang="tr-TR" sz="2400" b="1" dirty="0"/>
          </a:p>
        </p:txBody>
      </p:sp>
      <p:sp>
        <p:nvSpPr>
          <p:cNvPr id="4" name="Dikdörtgen 3"/>
          <p:cNvSpPr/>
          <p:nvPr/>
        </p:nvSpPr>
        <p:spPr>
          <a:xfrm>
            <a:off x="431032" y="621110"/>
            <a:ext cx="8712968" cy="3416320"/>
          </a:xfrm>
          <a:prstGeom prst="rect">
            <a:avLst/>
          </a:prstGeom>
        </p:spPr>
        <p:txBody>
          <a:bodyPr wrap="square">
            <a:spAutoFit/>
          </a:bodyPr>
          <a:lstStyle/>
          <a:p>
            <a:r>
              <a:rPr lang="tr-TR" sz="2400" b="1" dirty="0" smtClean="0"/>
              <a:t>Gemideki yük hasarlarının başlıca nedenleri:</a:t>
            </a:r>
          </a:p>
          <a:p>
            <a:endParaRPr lang="tr-TR" sz="2400" dirty="0"/>
          </a:p>
          <a:p>
            <a:r>
              <a:rPr lang="tr-TR" sz="2400" dirty="0"/>
              <a:t>*Araçlar üzerinde yeterli bağlama noktası olmaması, </a:t>
            </a:r>
          </a:p>
          <a:p>
            <a:r>
              <a:rPr lang="tr-TR" sz="2400" dirty="0"/>
              <a:t>*Araçlara yeterli sayıda </a:t>
            </a:r>
            <a:r>
              <a:rPr lang="tr-TR" sz="2400" dirty="0" err="1"/>
              <a:t>lashing</a:t>
            </a:r>
            <a:r>
              <a:rPr lang="tr-TR" sz="2400" dirty="0"/>
              <a:t> yapılmaması, </a:t>
            </a:r>
          </a:p>
          <a:p>
            <a:r>
              <a:rPr lang="tr-TR" sz="2400" dirty="0"/>
              <a:t>*Kullanılan </a:t>
            </a:r>
            <a:r>
              <a:rPr lang="tr-TR" sz="2400" dirty="0" err="1"/>
              <a:t>lashingekipmanlarının</a:t>
            </a:r>
            <a:r>
              <a:rPr lang="tr-TR" sz="2400" dirty="0"/>
              <a:t> uygun olmaması, </a:t>
            </a:r>
          </a:p>
          <a:p>
            <a:r>
              <a:rPr lang="tr-TR" sz="2400" dirty="0"/>
              <a:t>*Uygulanan </a:t>
            </a:r>
            <a:r>
              <a:rPr lang="tr-TR" sz="2400" dirty="0" err="1"/>
              <a:t>lashinglerin</a:t>
            </a:r>
            <a:r>
              <a:rPr lang="tr-TR" sz="2400" dirty="0"/>
              <a:t> yeteri kadar gerdirilmemesi, gibi nedenlerden dolayı, ağır deniz şartlarında hareket ivmesinin en fazla olduğu geminin en üst güvertesinin başa yakın bölümünde meydana gelmiştir.</a:t>
            </a:r>
          </a:p>
        </p:txBody>
      </p:sp>
    </p:spTree>
    <p:extLst>
      <p:ext uri="{BB962C8B-B14F-4D97-AF65-F5344CB8AC3E}">
        <p14:creationId xmlns:p14="http://schemas.microsoft.com/office/powerpoint/2010/main" val="13263984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a:t>
            </a:r>
            <a:r>
              <a:rPr lang="tr-TR" sz="2600" dirty="0"/>
              <a:t>YÜK EMNİYETİ VE LASHİNG İŞLEMLERİ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smtClean="0"/>
              <a:t> </a:t>
            </a:r>
            <a:endParaRPr lang="tr-TR" sz="2400" b="1" dirty="0"/>
          </a:p>
        </p:txBody>
      </p:sp>
      <p:pic>
        <p:nvPicPr>
          <p:cNvPr id="3" name="Resim 2"/>
          <p:cNvPicPr>
            <a:picLocks noChangeAspect="1"/>
          </p:cNvPicPr>
          <p:nvPr/>
        </p:nvPicPr>
        <p:blipFill>
          <a:blip r:embed="rId2"/>
          <a:stretch>
            <a:fillRect/>
          </a:stretch>
        </p:blipFill>
        <p:spPr>
          <a:xfrm>
            <a:off x="431031" y="621110"/>
            <a:ext cx="8461449" cy="6236890"/>
          </a:xfrm>
          <a:prstGeom prst="rect">
            <a:avLst/>
          </a:prstGeom>
        </p:spPr>
      </p:pic>
    </p:spTree>
    <p:extLst>
      <p:ext uri="{BB962C8B-B14F-4D97-AF65-F5344CB8AC3E}">
        <p14:creationId xmlns:p14="http://schemas.microsoft.com/office/powerpoint/2010/main" val="414548469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64&quot;/&gt;&lt;/object&gt;&lt;object type=&quot;3&quot; unique_id=&quot;10007&quot;&gt;&lt;property id=&quot;20148&quot; value=&quot;5&quot;/&gt;&lt;property id=&quot;20300&quot; value=&quot;Slide 4&quot;/&gt;&lt;property id=&quot;20307&quot; value=&quot;265&quot;/&gt;&lt;/object&gt;&lt;object type=&quot;3&quot; unique_id=&quot;10008&quot;&gt;&lt;property id=&quot;20148&quot; value=&quot;5&quot;/&gt;&lt;property id=&quot;20300&quot; value=&quot;Slide 5&quot;/&gt;&lt;property id=&quot;20307&quot; value=&quot;266&quot;/&gt;&lt;/object&gt;&lt;object type=&quot;3&quot; unique_id=&quot;10009&quot;&gt;&lt;property id=&quot;20148&quot; value=&quot;5&quot;/&gt;&lt;property id=&quot;20300&quot; value=&quot;Slide 6&quot;/&gt;&lt;property id=&quot;20307&quot; value=&quot;267&quot;/&gt;&lt;/object&gt;&lt;object type=&quot;3&quot; unique_id=&quot;10010&quot;&gt;&lt;property id=&quot;20148&quot; value=&quot;5&quot;/&gt;&lt;property id=&quot;20300&quot; value=&quot;Slide 7&quot;/&gt;&lt;property id=&quot;20307&quot; value=&quot;268&quot;/&gt;&lt;/object&gt;&lt;object type=&quot;3&quot; unique_id=&quot;10011&quot;&gt;&lt;property id=&quot;20148&quot; value=&quot;5&quot;/&gt;&lt;property id=&quot;20300&quot; value=&quot;Slide 8&quot;/&gt;&lt;property id=&quot;20307&quot; value=&quot;269&quot;/&gt;&lt;/object&gt;&lt;object type=&quot;3&quot; unique_id=&quot;10012&quot;&gt;&lt;property id=&quot;20148&quot; value=&quot;5&quot;/&gt;&lt;property id=&quot;20300&quot; value=&quot;Slide 9&quot;/&gt;&lt;property id=&quot;20307&quot; value=&quot;270&quot;/&gt;&lt;/object&gt;&lt;object type=&quot;3&quot; unique_id=&quot;10013&quot;&gt;&lt;property id=&quot;20148&quot; value=&quot;5&quot;/&gt;&lt;property id=&quot;20300&quot; value=&quot;Slide 10&quot;/&gt;&lt;property id=&quot;20307&quot; value=&quot;271&quot;/&gt;&lt;/object&gt;&lt;object type=&quot;3&quot; unique_id=&quot;10014&quot;&gt;&lt;property id=&quot;20148&quot; value=&quot;5&quot;/&gt;&lt;property id=&quot;20300&quot; value=&quot;Slide 11&quot;/&gt;&lt;property id=&quot;20307&quot; value=&quot;272&quot;/&gt;&lt;/object&gt;&lt;object type=&quot;3&quot; unique_id=&quot;10015&quot;&gt;&lt;property id=&quot;20148&quot; value=&quot;5&quot;/&gt;&lt;property id=&quot;20300&quot; value=&quot;Slide 12&quot;/&gt;&lt;property id=&quot;20307&quot; value=&quot;273&quot;/&gt;&lt;/object&gt;&lt;object type=&quot;3&quot; unique_id=&quot;10016&quot;&gt;&lt;property id=&quot;20148&quot; value=&quot;5&quot;/&gt;&lt;property id=&quot;20300&quot; value=&quot;Slide 13&quot;/&gt;&lt;property id=&quot;20307&quot; value=&quot;274&quot;/&gt;&lt;/object&gt;&lt;object type=&quot;3&quot; unique_id=&quot;10017&quot;&gt;&lt;property id=&quot;20148&quot; value=&quot;5&quot;/&gt;&lt;property id=&quot;20300&quot; value=&quot;Slide 14&quot;/&gt;&lt;property id=&quot;20307&quot; value=&quot;275&quot;/&gt;&lt;/object&gt;&lt;object type=&quot;3&quot; unique_id=&quot;10018&quot;&gt;&lt;property id=&quot;20148&quot; value=&quot;5&quot;/&gt;&lt;property id=&quot;20300&quot; value=&quot;Slide 15&quot;/&gt;&lt;property id=&quot;20307&quot; value=&quot;276&quot;/&gt;&lt;/object&gt;&lt;object type=&quot;3&quot; unique_id=&quot;10019&quot;&gt;&lt;property id=&quot;20148&quot; value=&quot;5&quot;/&gt;&lt;property id=&quot;20300&quot; value=&quot;Slide 16&quot;/&gt;&lt;property id=&quot;20307&quot; value=&quot;277&quot;/&gt;&lt;/object&gt;&lt;object type=&quot;3&quot; unique_id=&quot;10020&quot;&gt;&lt;property id=&quot;20148&quot; value=&quot;5&quot;/&gt;&lt;property id=&quot;20300&quot; value=&quot;Slide 17&quot;/&gt;&lt;property id=&quot;20307&quot; value=&quot;278&quot;/&gt;&lt;/object&gt;&lt;object type=&quot;3&quot; unique_id=&quot;10021&quot;&gt;&lt;property id=&quot;20148&quot; value=&quot;5&quot;/&gt;&lt;property id=&quot;20300&quot; value=&quot;Slide 18&quot;/&gt;&lt;property id=&quot;20307&quot; value=&quot;279&quot;/&gt;&lt;/object&gt;&lt;object type=&quot;3&quot; unique_id=&quot;10022&quot;&gt;&lt;property id=&quot;20148&quot; value=&quot;5&quot;/&gt;&lt;property id=&quot;20300&quot; value=&quot;Slide 19&quot;/&gt;&lt;property id=&quot;20307&quot; value=&quot;280&quot;/&gt;&lt;/object&gt;&lt;object type=&quot;3&quot; unique_id=&quot;10023&quot;&gt;&lt;property id=&quot;20148&quot; value=&quot;5&quot;/&gt;&lt;property id=&quot;20300&quot; value=&quot;Slide 20&quot;/&gt;&lt;property id=&quot;20307&quot; value=&quot;281&quot;/&gt;&lt;/object&gt;&lt;object type=&quot;3&quot; unique_id=&quot;10024&quot;&gt;&lt;property id=&quot;20148&quot; value=&quot;5&quot;/&gt;&lt;property id=&quot;20300&quot; value=&quot;Slide 21&quot;/&gt;&lt;property id=&quot;20307&quot; value=&quot;282&quot;/&gt;&lt;/object&gt;&lt;object type=&quot;3&quot; unique_id=&quot;10025&quot;&gt;&lt;property id=&quot;20148&quot; value=&quot;5&quot;/&gt;&lt;property id=&quot;20300&quot; value=&quot;Slide 22&quot;/&gt;&lt;property id=&quot;20307&quot; value=&quot;283&quot;/&gt;&lt;/object&gt;&lt;object type=&quot;3&quot; unique_id=&quot;10026&quot;&gt;&lt;property id=&quot;20148&quot; value=&quot;5&quot;/&gt;&lt;property id=&quot;20300&quot; value=&quot;Slide 23&quot;/&gt;&lt;property id=&quot;20307&quot; value=&quot;284&quot;/&gt;&lt;/object&gt;&lt;object type=&quot;3&quot; unique_id=&quot;10027&quot;&gt;&lt;property id=&quot;20148&quot; value=&quot;5&quot;/&gt;&lt;property id=&quot;20300&quot; value=&quot;Slide 25&quot;/&gt;&lt;property id=&quot;20307&quot; value=&quot;285&quot;/&gt;&lt;/object&gt;&lt;object type=&quot;3&quot; unique_id=&quot;10028&quot;&gt;&lt;property id=&quot;20148&quot; value=&quot;5&quot;/&gt;&lt;property id=&quot;20300&quot; value=&quot;Slide 26&quot;/&gt;&lt;property id=&quot;20307&quot; value=&quot;286&quot;/&gt;&lt;/object&gt;&lt;object type=&quot;3&quot; unique_id=&quot;10029&quot;&gt;&lt;property id=&quot;20148&quot; value=&quot;5&quot;/&gt;&lt;property id=&quot;20300&quot; value=&quot;Slide 27&quot;/&gt;&lt;property id=&quot;20307&quot; value=&quot;287&quot;/&gt;&lt;/object&gt;&lt;object type=&quot;3&quot; unique_id=&quot;10030&quot;&gt;&lt;property id=&quot;20148&quot; value=&quot;5&quot;/&gt;&lt;property id=&quot;20300&quot; value=&quot;Slide 29&quot;/&gt;&lt;property id=&quot;20307&quot; value=&quot;288&quot;/&gt;&lt;/object&gt;&lt;object type=&quot;3&quot; unique_id=&quot;10031&quot;&gt;&lt;property id=&quot;20148&quot; value=&quot;5&quot;/&gt;&lt;property id=&quot;20300&quot; value=&quot;Slide 30&quot;/&gt;&lt;property id=&quot;20307&quot; value=&quot;289&quot;/&gt;&lt;/object&gt;&lt;object type=&quot;3&quot; unique_id=&quot;10032&quot;&gt;&lt;property id=&quot;20148&quot; value=&quot;5&quot;/&gt;&lt;property id=&quot;20300&quot; value=&quot;Slide 31&quot;/&gt;&lt;property id=&quot;20307&quot; value=&quot;290&quot;/&gt;&lt;/object&gt;&lt;object type=&quot;3&quot; unique_id=&quot;10033&quot;&gt;&lt;property id=&quot;20148&quot; value=&quot;5&quot;/&gt;&lt;property id=&quot;20300&quot; value=&quot;Slide 32&quot;/&gt;&lt;property id=&quot;20307&quot; value=&quot;291&quot;/&gt;&lt;/object&gt;&lt;object type=&quot;3&quot; unique_id=&quot;10034&quot;&gt;&lt;property id=&quot;20148&quot; value=&quot;5&quot;/&gt;&lt;property id=&quot;20300&quot; value=&quot;Slide 35&quot;/&gt;&lt;property id=&quot;20307&quot; value=&quot;292&quot;/&gt;&lt;/object&gt;&lt;object type=&quot;3&quot; unique_id=&quot;10035&quot;&gt;&lt;property id=&quot;20148&quot; value=&quot;5&quot;/&gt;&lt;property id=&quot;20300&quot; value=&quot;Slide 37&quot;/&gt;&lt;property id=&quot;20307&quot; value=&quot;293&quot;/&gt;&lt;/object&gt;&lt;object type=&quot;3&quot; unique_id=&quot;10036&quot;&gt;&lt;property id=&quot;20148&quot; value=&quot;5&quot;/&gt;&lt;property id=&quot;20300&quot; value=&quot;Slide 38&quot;/&gt;&lt;property id=&quot;20307&quot; value=&quot;294&quot;/&gt;&lt;/object&gt;&lt;object type=&quot;3&quot; unique_id=&quot;10037&quot;&gt;&lt;property id=&quot;20148&quot; value=&quot;5&quot;/&gt;&lt;property id=&quot;20300&quot; value=&quot;Slide 39&quot;/&gt;&lt;property id=&quot;20307&quot; value=&quot;295&quot;/&gt;&lt;/object&gt;&lt;object type=&quot;3&quot; unique_id=&quot;10038&quot;&gt;&lt;property id=&quot;20148&quot; value=&quot;5&quot;/&gt;&lt;property id=&quot;20300&quot; value=&quot;Slide 40&quot;/&gt;&lt;property id=&quot;20307&quot; value=&quot;296&quot;/&gt;&lt;/object&gt;&lt;object type=&quot;3&quot; unique_id=&quot;10039&quot;&gt;&lt;property id=&quot;20148&quot; value=&quot;5&quot;/&gt;&lt;property id=&quot;20300&quot; value=&quot;Slide 41&quot;/&gt;&lt;property id=&quot;20307&quot; value=&quot;297&quot;/&gt;&lt;/object&gt;&lt;object type=&quot;3&quot; unique_id=&quot;10040&quot;&gt;&lt;property id=&quot;20148&quot; value=&quot;5&quot;/&gt;&lt;property id=&quot;20300&quot; value=&quot;Slide 42&quot;/&gt;&lt;property id=&quot;20307&quot; value=&quot;298&quot;/&gt;&lt;/object&gt;&lt;object type=&quot;3&quot; unique_id=&quot;10041&quot;&gt;&lt;property id=&quot;20148&quot; value=&quot;5&quot;/&gt;&lt;property id=&quot;20300&quot; value=&quot;Slide 43&quot;/&gt;&lt;property id=&quot;20307&quot; value=&quot;262&quot;/&gt;&lt;/object&gt;&lt;object type=&quot;3&quot; unique_id=&quot;10362&quot;&gt;&lt;property id=&quot;20148&quot; value=&quot;5&quot;/&gt;&lt;property id=&quot;20300&quot; value=&quot;Slide 24&quot;/&gt;&lt;property id=&quot;20307&quot; value=&quot;299&quot;/&gt;&lt;/object&gt;&lt;object type=&quot;3&quot; unique_id=&quot;10363&quot;&gt;&lt;property id=&quot;20148&quot; value=&quot;5&quot;/&gt;&lt;property id=&quot;20300&quot; value=&quot;Slide 28&quot;/&gt;&lt;property id=&quot;20307&quot; value=&quot;300&quot;/&gt;&lt;/object&gt;&lt;object type=&quot;3&quot; unique_id=&quot;10364&quot;&gt;&lt;property id=&quot;20148&quot; value=&quot;5&quot;/&gt;&lt;property id=&quot;20300&quot; value=&quot;Slide 33&quot;/&gt;&lt;property id=&quot;20307&quot; value=&quot;301&quot;/&gt;&lt;/object&gt;&lt;object type=&quot;3&quot; unique_id=&quot;10365&quot;&gt;&lt;property id=&quot;20148&quot; value=&quot;5&quot;/&gt;&lt;property id=&quot;20300&quot; value=&quot;Slide 34&quot;/&gt;&lt;property id=&quot;20307&quot; value=&quot;302&quot;/&gt;&lt;/object&gt;&lt;object type=&quot;3&quot; unique_id=&quot;10366&quot;&gt;&lt;property id=&quot;20148&quot; value=&quot;5&quot;/&gt;&lt;property id=&quot;20300&quot; value=&quot;Slide 36&quot;/&gt;&lt;property id=&quot;20307&quot; value=&quot;303&quot;/&gt;&lt;/object&gt;&lt;/object&gt;&lt;/object&gt;&lt;/database&gt;"/>
  <p:tag name="SECTOMILLISECCONVERTED" val="1"/>
</p:tagLst>
</file>

<file path=ppt/theme/theme1.xml><?xml version="1.0" encoding="utf-8"?>
<a:theme xmlns:a="http://schemas.openxmlformats.org/drawingml/2006/main" name="Sunu1">
  <a:themeElements>
    <a:clrScheme name="Özel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64A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sz="2800" dirty="0" err="1" smtClean="0">
            <a:solidFill>
              <a:schemeClr val="bg1"/>
            </a:solidFill>
          </a:defRPr>
        </a:defPPr>
      </a:lstStyle>
    </a:tx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4164</TotalTime>
  <Words>741</Words>
  <Application>Microsoft Office PowerPoint</Application>
  <PresentationFormat>Ekran Gösterisi (4:3)</PresentationFormat>
  <Paragraphs>77</Paragraphs>
  <Slides>13</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13</vt:i4>
      </vt:variant>
    </vt:vector>
  </HeadingPairs>
  <TitlesOfParts>
    <vt:vector size="19" baseType="lpstr">
      <vt:lpstr>Adobe Fan Heiti Std B</vt:lpstr>
      <vt:lpstr>Arial</vt:lpstr>
      <vt:lpstr>Calibri</vt:lpstr>
      <vt:lpstr>Kozuka Gothic Pr6N B</vt:lpstr>
      <vt:lpstr>Myriad Pro</vt:lpstr>
      <vt:lpstr>Sunu1</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Arikan</dc:creator>
  <cp:lastModifiedBy>SAMSUN</cp:lastModifiedBy>
  <cp:revision>338</cp:revision>
  <dcterms:created xsi:type="dcterms:W3CDTF">2013-07-18T08:50:31Z</dcterms:created>
  <dcterms:modified xsi:type="dcterms:W3CDTF">2021-05-17T11:09:13Z</dcterms:modified>
</cp:coreProperties>
</file>